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80" r:id="rId4"/>
    <p:sldId id="279" r:id="rId5"/>
    <p:sldId id="281" r:id="rId6"/>
    <p:sldId id="282" r:id="rId7"/>
    <p:sldId id="283" r:id="rId8"/>
    <p:sldId id="284" r:id="rId9"/>
    <p:sldId id="288" r:id="rId10"/>
    <p:sldId id="285" r:id="rId11"/>
    <p:sldId id="290" r:id="rId12"/>
    <p:sldId id="291" r:id="rId13"/>
    <p:sldId id="292" r:id="rId14"/>
    <p:sldId id="293" r:id="rId15"/>
    <p:sldId id="29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142F6A"/>
    <a:srgbClr val="00B0F0"/>
    <a:srgbClr val="FFC000"/>
    <a:srgbClr val="546896"/>
    <a:srgbClr val="B5BED0"/>
    <a:srgbClr val="CA376C"/>
    <a:srgbClr val="4087C7"/>
    <a:srgbClr val="4286C3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274F-D858-424A-AEA1-AEF30A240884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49BE-61B9-4307-87F0-F24DB3D17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274F-D858-424A-AEA1-AEF30A240884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49BE-61B9-4307-87F0-F24DB3D17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7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274F-D858-424A-AEA1-AEF30A240884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49BE-61B9-4307-87F0-F24DB3D17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5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274F-D858-424A-AEA1-AEF30A240884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49BE-61B9-4307-87F0-F24DB3D17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9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274F-D858-424A-AEA1-AEF30A240884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49BE-61B9-4307-87F0-F24DB3D17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11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274F-D858-424A-AEA1-AEF30A240884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49BE-61B9-4307-87F0-F24DB3D17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2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274F-D858-424A-AEA1-AEF30A240884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49BE-61B9-4307-87F0-F24DB3D17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274F-D858-424A-AEA1-AEF30A240884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49BE-61B9-4307-87F0-F24DB3D17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0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274F-D858-424A-AEA1-AEF30A240884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49BE-61B9-4307-87F0-F24DB3D17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274F-D858-424A-AEA1-AEF30A240884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49BE-61B9-4307-87F0-F24DB3D17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9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274F-D858-424A-AEA1-AEF30A240884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49BE-61B9-4307-87F0-F24DB3D17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2274F-D858-424A-AEA1-AEF30A240884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649BE-61B9-4307-87F0-F24DB3D17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8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dilet.zan.kz/rus/docs/Z1300000088#z6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1793061"/>
            <a:ext cx="12192000" cy="1646237"/>
          </a:xfrm>
          <a:prstGeom prst="rect">
            <a:avLst/>
          </a:prstGeom>
          <a:solidFill>
            <a:srgbClr val="54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effectLst>
                <a:glow rad="127000">
                  <a:schemeClr val="accent1"/>
                </a:glow>
              </a:effectLst>
            </a:endParaRPr>
          </a:p>
        </p:txBody>
      </p:sp>
      <p:sp>
        <p:nvSpPr>
          <p:cNvPr id="6" name="Title 3"/>
          <p:cNvSpPr txBox="1">
            <a:spLocks noChangeArrowheads="1"/>
          </p:cNvSpPr>
          <p:nvPr/>
        </p:nvSpPr>
        <p:spPr bwMode="auto">
          <a:xfrm>
            <a:off x="1071220" y="2325666"/>
            <a:ext cx="102028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4400" b="1" dirty="0" smtClean="0">
                <a:solidFill>
                  <a:schemeClr val="bg1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Государственные услуги в сфере образования</a:t>
            </a:r>
            <a:endParaRPr lang="en-US" altLang="ru-RU" sz="4400" b="1" dirty="0">
              <a:solidFill>
                <a:schemeClr val="bg1"/>
              </a:solidFill>
              <a:latin typeface="Neo Sans Cyr" panose="020B050300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55305" y="6218538"/>
            <a:ext cx="3481387" cy="7938"/>
          </a:xfrm>
          <a:prstGeom prst="line">
            <a:avLst/>
          </a:prstGeom>
          <a:ln w="12700">
            <a:solidFill>
              <a:srgbClr val="546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1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52325"/>
              </p:ext>
            </p:extLst>
          </p:nvPr>
        </p:nvGraphicFramePr>
        <p:xfrm>
          <a:off x="679450" y="329089"/>
          <a:ext cx="10966450" cy="1280922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80228"/>
                <a:gridCol w="8181222"/>
                <a:gridCol w="1905000"/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800" kern="1200" dirty="0" smtClean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Соблюдение срока актуализации информации о порядке оказания государственных услуг на веб-портале "электронного правительства", </a:t>
                      </a:r>
                      <a:r>
                        <a:rPr lang="ru-RU" sz="1800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интернет-ресурсе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 государственного органа и соблюдение требования к направлению в Единый контакт-центр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Незначительное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701800"/>
            <a:ext cx="8647289" cy="48641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648700" y="2032000"/>
            <a:ext cx="1358900" cy="889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36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067847"/>
              </p:ext>
            </p:extLst>
          </p:nvPr>
        </p:nvGraphicFramePr>
        <p:xfrm>
          <a:off x="531169" y="1993132"/>
          <a:ext cx="10966450" cy="649986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80228"/>
                <a:gridCol w="8181222"/>
                <a:gridCol w="1905000"/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800" kern="1200" dirty="0" smtClean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подтверждающих документов (сертификаты, дипломы и другое) по повышению квалификации работников в сфере оказания государственных услуг</a:t>
                      </a:r>
                      <a:endParaRPr lang="ru-RU" sz="1800" b="0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Незначительное</a:t>
                      </a:r>
                      <a:endParaRPr lang="ru-RU" sz="1800" b="0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819" t="4568" r="13889" b="3951"/>
          <a:stretch/>
        </p:blipFill>
        <p:spPr>
          <a:xfrm>
            <a:off x="3281406" y="2935057"/>
            <a:ext cx="5195330" cy="369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990340"/>
              </p:ext>
            </p:extLst>
          </p:nvPr>
        </p:nvGraphicFramePr>
        <p:xfrm>
          <a:off x="590550" y="316389"/>
          <a:ext cx="10966450" cy="965454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80228"/>
                <a:gridCol w="8181222"/>
                <a:gridCol w="1905000"/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800" kern="1200" dirty="0" smtClean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Информирование по запросу о стадии исполнения государственной услуги, а также предоставление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услугополучателям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 полной и достоверной информации о порядке оказания государственных услуг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Значительное</a:t>
                      </a:r>
                      <a:endParaRPr lang="ru-RU" sz="1800" b="0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67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135302"/>
              </p:ext>
            </p:extLst>
          </p:nvPr>
        </p:nvGraphicFramePr>
        <p:xfrm>
          <a:off x="679450" y="329089"/>
          <a:ext cx="10966450" cy="159639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80228"/>
                <a:gridCol w="8181222"/>
                <a:gridCol w="1905000"/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800" kern="1200" dirty="0" smtClean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Наличие перечня необходимых документов и образцов форм их заполнения для оказания государственных услуг в местах нахождения </a:t>
                      </a:r>
                      <a:r>
                        <a:rPr lang="ru-RU" sz="1800" b="1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услугодателей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 и в отделах по обслуживанию населения филиалов некоммерческого акционерного общества "Государственная корпорация "Правительство для граждан"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Значительное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3"/>
          <a:stretch/>
        </p:blipFill>
        <p:spPr>
          <a:xfrm>
            <a:off x="3251200" y="1781213"/>
            <a:ext cx="5676900" cy="3832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9879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05664"/>
              </p:ext>
            </p:extLst>
          </p:nvPr>
        </p:nvGraphicFramePr>
        <p:xfrm>
          <a:off x="623005" y="887889"/>
          <a:ext cx="10966450" cy="965454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80228"/>
                <a:gridCol w="8181222"/>
                <a:gridCol w="1905000"/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800" kern="1200" dirty="0" smtClean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внесения данных в информационную систему мониторинга оказания государственных услуг о стадии оказания государственной услуги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Значительное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2336800"/>
            <a:ext cx="5238045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110" y="2336800"/>
            <a:ext cx="5238045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907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472673"/>
              </p:ext>
            </p:extLst>
          </p:nvPr>
        </p:nvGraphicFramePr>
        <p:xfrm>
          <a:off x="1257299" y="760889"/>
          <a:ext cx="9887655" cy="6165342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793638"/>
                <a:gridCol w="7376416"/>
                <a:gridCol w="1717601"/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Недопущение истребования оплаты при оказании государственной услуги, которая предоставляется на бесплатной основе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Грубое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Недопущение истребования от </a:t>
                      </a:r>
                      <a:r>
                        <a:rPr lang="ru-RU" sz="1800" b="1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услугополучателей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 документов, которые могут быть получены из информационных систем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1" kern="120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Значительное</a:t>
                      </a:r>
                      <a:endParaRPr lang="ru-RU" sz="1800" b="1" kern="120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Недопущение истребования излишних документов от </a:t>
                      </a:r>
                      <a:r>
                        <a:rPr lang="ru-RU" sz="1800" b="1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услугополучателей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Грубое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Недопущение оказания государственной услуги при неполном пакете документов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1" kern="120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Грубое</a:t>
                      </a:r>
                      <a:endParaRPr lang="ru-RU" sz="1800" b="1" kern="120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Соблюдение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услугодателем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графика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работы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1" kern="120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Грубое</a:t>
                      </a:r>
                      <a:endParaRPr lang="ru-RU" sz="1800" b="1" kern="120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Соблюдение </a:t>
                      </a:r>
                      <a:r>
                        <a:rPr lang="ru-RU" sz="1800" b="1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услугодателем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 порядка оказания государственных услуг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Грубое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Обоснованный отказ в оказании государственных услуг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Грубое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Соблюдение сроков оказания государственных услуг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Грубое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Соблюдение требований по информированию </a:t>
                      </a:r>
                      <a:r>
                        <a:rPr lang="ru-RU" sz="1800" b="1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услугополучателей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 о результатах рассмотрения жалобы, подлежащей к рассмотрению в течение пяти рабочих дней со дня ее регистрации, а также полноты удовлетворения жалобы </a:t>
                      </a:r>
                      <a:r>
                        <a:rPr lang="ru-RU" sz="1800" b="1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услугополучателя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Грубое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761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90917"/>
              </p:ext>
            </p:extLst>
          </p:nvPr>
        </p:nvGraphicFramePr>
        <p:xfrm>
          <a:off x="623005" y="887889"/>
          <a:ext cx="10966450" cy="965454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80228"/>
                <a:gridCol w="8181222"/>
                <a:gridCol w="1905000"/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kk-KZ" sz="1800" kern="1200" dirty="0" smtClean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внесения данных в информационную систему мониторинга оказания государственных услуг о стадии оказания государственной услуги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Neo Sans Cyr" panose="020B0503000000000004" pitchFamily="34" charset="0"/>
                          <a:ea typeface="+mn-ea"/>
                          <a:cs typeface="Arial" panose="020B0604020202020204" pitchFamily="34" charset="0"/>
                        </a:rPr>
                        <a:t>Значительное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Neo Sans Cyr" panose="020B050300000000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11" t="19206" r="45556" b="11799"/>
          <a:stretch/>
        </p:blipFill>
        <p:spPr>
          <a:xfrm>
            <a:off x="2717800" y="1641304"/>
            <a:ext cx="6819900" cy="496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7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 noChangeArrowheads="1"/>
          </p:cNvSpPr>
          <p:nvPr/>
        </p:nvSpPr>
        <p:spPr bwMode="auto">
          <a:xfrm>
            <a:off x="0" y="197365"/>
            <a:ext cx="1219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kk-KZ" altLang="ru-RU" sz="3200" b="1" dirty="0">
                <a:solidFill>
                  <a:srgbClr val="142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Cyr" panose="020B0503000000000004" pitchFamily="34" charset="0"/>
                <a:cs typeface="Arial" panose="020B0604020202020204" pitchFamily="34" charset="0"/>
              </a:rPr>
              <a:t>Реестр государственных услуг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715489"/>
              </p:ext>
            </p:extLst>
          </p:nvPr>
        </p:nvGraphicFramePr>
        <p:xfrm>
          <a:off x="148281" y="847460"/>
          <a:ext cx="11982851" cy="6717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6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34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72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395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468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8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Neo Sans Cyr Light" panose="020B0303000000000004"/>
                        </a:rPr>
                        <a:t>N</a:t>
                      </a:r>
                      <a:endParaRPr lang="ru-RU" sz="1200" dirty="0">
                        <a:solidFill>
                          <a:schemeClr val="bg1"/>
                        </a:solidFill>
                        <a:latin typeface="Neo Sans Cyr Light" panose="020B0303000000000004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Код государственной услуги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22225" marR="0" indent="-222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Наименование государственной услуги</a:t>
                      </a:r>
                    </a:p>
                    <a:p>
                      <a:pPr marL="22225" indent="-222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bg1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Наименование подзаконного нормативного правового акта, определяющего порядок оказания государственной услуги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6729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193.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00402006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Обследование и оказание психолого-медико-педагогической консультативной помощи детям с ограниченными возможностями</a:t>
                      </a:r>
                    </a:p>
                  </a:txBody>
                  <a:tcPr marL="9525" marR="9525" marT="9525" marB="9525"/>
                </a:tc>
                <a:tc rowSpan="4">
                  <a:txBody>
                    <a:bodyPr/>
                    <a:lstStyle/>
                    <a:p>
                      <a:pPr marL="1270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приказ Министра образования и науки Республики Казахстан от 27 мая 2020 года № 223. Зарегистрирован в Министерстве юстиции Республики Казахстан 28 мая 2020 года № 20744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160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194.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00402007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Реабилитация и социальная адаптация детей и подростков с проблемами в развитии</a:t>
                      </a:r>
                    </a:p>
                  </a:txBody>
                  <a:tcPr marL="9525" marR="9525" marT="9525" marB="9525"/>
                </a:tc>
                <a:tc vMerge="1">
                  <a:txBody>
                    <a:bodyPr/>
                    <a:lstStyle/>
                    <a:p>
                      <a:pPr marL="0" indent="-226695"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Neo Sans Cyr Medium" panose="020B0703000000000004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1501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205.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00403005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Прием документов и зачисление в специальные организации (специальные группы/классы) образования детей с ограниченными возможностями для обучения по специальным общеобразовательным учебным программам</a:t>
                      </a:r>
                    </a:p>
                  </a:txBody>
                  <a:tcPr marL="9525" marR="9525" marT="9525" marB="9525"/>
                </a:tc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Neo Sans Cyr Medium" panose="020B0703000000000004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741501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204.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00403004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Прием документов для организации индивидуального бесплатного обучения на дому детей, которые по состоянию здоровья в течение длительного времени не могут посещать организации начального, основного среднего, общего среднего образования</a:t>
                      </a:r>
                    </a:p>
                  </a:txBody>
                  <a:tcPr marL="9525" marR="9525" marT="9525" marB="9525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1501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203.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00403003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Прием документов и зачисление в организации образования независимо от ведомственной подчиненности для обучения по общеобразовательным программам начального, основного среднего, общего среднего образования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приказ Министра образования и науки Республики Казахстан от 12 октября 2018 года № 564. Зарегистрирован в Реестре государственной регистрации нормативных правовых актов № 17553.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3474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202.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00403002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Прием документов и зачисление детей в дошкольные организации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  <a:tabLst/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приказ Министра образования и науки Республики Казахстан от 19 июня 2020 года № 254. Зарегистрирован в Реестре государственной регистрации нормативных правовых актов № 20883.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0830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207.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00403006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Прием документов и зачисление в организации дополнительного образования для детей по предоставлению им дополнительного образования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приказ Министра образования и науки Республики Казахстан от 22 мая 2020 года № 219. Зарегистрирован в Реестре государственной регистрации нормативных правовых актов № 20695.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68576" marR="68576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0830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210.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00403009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Прием документов и выдача направлений на предоставление отдыха в загородных и пришкольных лагерях отдельным категориям обучающихся и воспитанников государственных учреждений образования</a:t>
                      </a:r>
                    </a:p>
                  </a:txBody>
                  <a:tcPr marL="9525" marR="9525" marT="9525" marB="9525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12700" indent="-61150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приказ Министра образования и науки Республики Казахстан от 24 апреля 2020 года № 158. Зарегистрирован в Реестре государственной регистрации нормативных правовых актов № 20478.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68576" marR="6857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4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60576"/>
              </p:ext>
            </p:extLst>
          </p:nvPr>
        </p:nvGraphicFramePr>
        <p:xfrm>
          <a:off x="118533" y="543599"/>
          <a:ext cx="11982851" cy="669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647"/>
                <a:gridCol w="903493"/>
                <a:gridCol w="1427299"/>
                <a:gridCol w="4339578"/>
                <a:gridCol w="4746834"/>
              </a:tblGrid>
              <a:tr h="3985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Neo Sans Cyr Light" panose="020B0303000000000004"/>
                        </a:rPr>
                        <a:t>N</a:t>
                      </a:r>
                      <a:endParaRPr lang="ru-RU" sz="1200" dirty="0">
                        <a:solidFill>
                          <a:schemeClr val="bg1"/>
                        </a:solidFill>
                        <a:latin typeface="Neo Sans Cyr Light" panose="020B0303000000000004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Код государственной услуги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22225" marR="0" indent="-222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Наименование государственной услуги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Наименование подзаконного нормативного правового акта, определяющего порядок оказания государственной услуги</a:t>
                      </a:r>
                    </a:p>
                  </a:txBody>
                  <a:tcPr marL="9525" marR="9525" marT="9525" marB="9525"/>
                </a:tc>
              </a:tr>
              <a:tr h="967002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212.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00403011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Предоставление бесплатного питания отдельным категориям граждан, а также лицам, находящимся под опекой (попечительством) и патронатом, обучающимся и воспитанникам организаций технического и профессионального, </a:t>
                      </a:r>
                      <a:r>
                        <a:rPr lang="ru-RU" sz="1200" b="1" kern="1200" dirty="0" err="1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послесреднего</a:t>
                      </a: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 образования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indent="-61150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приказ Министра образования и науки Республики Казахстан от 4 мая 2020 года № 180. Зарегистрирован в Реестре государственной регистрации нормативных правовых актов № 20579.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68576" marR="68576" marT="0" marB="0"/>
                </a:tc>
              </a:tr>
              <a:tr h="562159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219.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00403015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Прием документов для перевода детей между организациями начального, основного среднего, общего среднего образования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indent="-61150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приказ Министра образования и науки Республики Казахстан от 12 октября 2018 года № 564. Зарегистрирован в Реестре государственной регистрации нормативных правовых актов № 17553.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68576" marR="68576" marT="0" marB="0"/>
                </a:tc>
              </a:tr>
              <a:tr h="576649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461.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00801012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Предоставление академических отпусков обучающимся в организациях технического и профессионального, </a:t>
                      </a:r>
                      <a:r>
                        <a:rPr lang="ru-RU" sz="1200" b="1" kern="1200" dirty="0" err="1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послесреднего</a:t>
                      </a: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 образования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indent="-61150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приказ Министра образования и науки Республики Казахстан от 4 декабря 2014 года № 506. Зарегистрирован в Реестре государственной регистрации нормативных правовых актов № 10475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68576" marR="68576" marT="0" marB="0"/>
                </a:tc>
              </a:tr>
              <a:tr h="560173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475.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00803002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Предоставление общежития обучающимся в организациях технического и профессионального, </a:t>
                      </a:r>
                      <a:r>
                        <a:rPr lang="ru-RU" sz="1200" b="1" kern="1200" dirty="0" err="1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послесреднего</a:t>
                      </a: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 образования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indent="-61150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приказ Министра образования и науки Республики Казахстан от 22 января 2016 года № 66. Зарегистрирован в Реестре государственной регистрации нормативных правовых актов № 13487.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68576" marR="68576" marT="0" marB="0"/>
                </a:tc>
              </a:tr>
              <a:tr h="385175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479.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00803005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Выдача дубликатов документов об основном среднем, общем среднем образовании</a:t>
                      </a:r>
                    </a:p>
                  </a:txBody>
                  <a:tcPr marL="9525" marR="9525" marT="9525" marB="9525"/>
                </a:tc>
                <a:tc rowSpan="2">
                  <a:txBody>
                    <a:bodyPr/>
                    <a:lstStyle/>
                    <a:p>
                      <a:pPr marL="12700" indent="-61150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приказ Министра образования и науки Республики Казахстан от 28 января 2015 года № 39. Зарегистрирован в Реестре государственной регистрации нормативных правовых актов № 10348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68576" marR="68576" marT="0" marB="0"/>
                </a:tc>
              </a:tr>
              <a:tr h="389182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480.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00803006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Выдача дубликатов документов о техническом и профессиональном, </a:t>
                      </a:r>
                      <a:r>
                        <a:rPr lang="ru-RU" sz="1200" b="1" kern="1200" dirty="0" err="1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послесреднем</a:t>
                      </a: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 образовании</a:t>
                      </a:r>
                    </a:p>
                  </a:txBody>
                  <a:tcPr marL="9525" marR="9525" marT="9525" marB="9525"/>
                </a:tc>
                <a:tc vMerge="1">
                  <a:txBody>
                    <a:bodyPr/>
                    <a:lstStyle/>
                    <a:p>
                      <a:pPr marL="453390" indent="-611505"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Neo Sans Cyr Medium" panose="020B0703000000000004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551935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484.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00803008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Прием документов в организации технического и профессионального, </a:t>
                      </a:r>
                      <a:r>
                        <a:rPr lang="ru-RU" sz="1200" b="1" kern="1200" dirty="0" err="1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послесреднего</a:t>
                      </a: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 образования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indent="-61150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приказ Министра образования и науки Республики Казахстан от 28 января 2015 года № 39. Зарегистрирован в Реестре государственной регистрации нормативных правовых актов № 10348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68576" marR="68576" marT="0" marB="0"/>
                </a:tc>
              </a:tr>
              <a:tr h="535459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494.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00803013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Перевод и восстановление обучающихся по типам организаций образования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indent="-61150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приказ Министра образования и науки Республики Казахстан от 20 января 2015 года № 19. Зарегистрирован в Реестре государственной регистрации нормативных правовых актов № 10297.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68576" marR="68576" marT="0" marB="0"/>
                </a:tc>
              </a:tr>
              <a:tr h="563468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17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496.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00803016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Выдача справки лицам, не завершившим техническое-профессиональное, </a:t>
                      </a:r>
                      <a:r>
                        <a:rPr lang="ru-RU" sz="1200" b="1" kern="1200" dirty="0" err="1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послесреднее</a:t>
                      </a:r>
                      <a:r>
                        <a:rPr lang="ru-RU" sz="1200" b="1" kern="1200" dirty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 образование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indent="-61150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42F6A"/>
                          </a:solidFill>
                          <a:latin typeface="Neo Sans Cyr Light" panose="020B0303000000000004" pitchFamily="34" charset="0"/>
                          <a:ea typeface="+mn-ea"/>
                          <a:cs typeface="+mn-cs"/>
                        </a:rPr>
                        <a:t>приказ Министра образования и науки Республики Казахстан от 20 января 2015 года № 19. Зарегистрирован в Реестре государственной регистрации нормативных правовых актов № 10297.</a:t>
                      </a:r>
                      <a:endParaRPr lang="ru-RU" sz="1200" b="1" kern="1200" dirty="0">
                        <a:solidFill>
                          <a:srgbClr val="142F6A"/>
                        </a:solidFill>
                        <a:latin typeface="Neo Sans Cyr Light" panose="020B0303000000000004" pitchFamily="34" charset="0"/>
                        <a:ea typeface="+mn-ea"/>
                        <a:cs typeface="+mn-cs"/>
                      </a:endParaRPr>
                    </a:p>
                  </a:txBody>
                  <a:tcPr marL="68576" marR="685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1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0"/>
          <p:cNvSpPr txBox="1">
            <a:spLocks noChangeArrowheads="1"/>
          </p:cNvSpPr>
          <p:nvPr/>
        </p:nvSpPr>
        <p:spPr bwMode="auto">
          <a:xfrm>
            <a:off x="11328400" y="6357589"/>
            <a:ext cx="86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546896"/>
                </a:solidFill>
                <a:latin typeface="Neo Sans Cyr" panose="020B0503000000000004" pitchFamily="34" charset="0"/>
              </a:rPr>
              <a:t>2</a:t>
            </a:r>
          </a:p>
        </p:txBody>
      </p:sp>
      <p:grpSp>
        <p:nvGrpSpPr>
          <p:cNvPr id="124" name="Group 346"/>
          <p:cNvGrpSpPr/>
          <p:nvPr/>
        </p:nvGrpSpPr>
        <p:grpSpPr>
          <a:xfrm>
            <a:off x="5377606" y="1405730"/>
            <a:ext cx="685442" cy="1110960"/>
            <a:chOff x="6700834" y="2600324"/>
            <a:chExt cx="1773233" cy="2701928"/>
          </a:xfrm>
        </p:grpSpPr>
        <p:sp>
          <p:nvSpPr>
            <p:cNvPr id="125" name="Freeform 23"/>
            <p:cNvSpPr>
              <a:spLocks/>
            </p:cNvSpPr>
            <p:nvPr/>
          </p:nvSpPr>
          <p:spPr bwMode="auto">
            <a:xfrm>
              <a:off x="7232642" y="4124326"/>
              <a:ext cx="777874" cy="1177926"/>
            </a:xfrm>
            <a:custGeom>
              <a:avLst/>
              <a:gdLst/>
              <a:ahLst/>
              <a:cxnLst>
                <a:cxn ang="0">
                  <a:pos x="412" y="0"/>
                </a:cxn>
                <a:cxn ang="0">
                  <a:pos x="434" y="11"/>
                </a:cxn>
                <a:cxn ang="0">
                  <a:pos x="447" y="15"/>
                </a:cxn>
                <a:cxn ang="0">
                  <a:pos x="458" y="17"/>
                </a:cxn>
                <a:cxn ang="0">
                  <a:pos x="490" y="733"/>
                </a:cxn>
                <a:cxn ang="0">
                  <a:pos x="413" y="738"/>
                </a:cxn>
                <a:cxn ang="0">
                  <a:pos x="324" y="740"/>
                </a:cxn>
                <a:cxn ang="0">
                  <a:pos x="223" y="742"/>
                </a:cxn>
                <a:cxn ang="0">
                  <a:pos x="151" y="742"/>
                </a:cxn>
                <a:cxn ang="0">
                  <a:pos x="84" y="740"/>
                </a:cxn>
                <a:cxn ang="0">
                  <a:pos x="0" y="34"/>
                </a:cxn>
                <a:cxn ang="0">
                  <a:pos x="17" y="19"/>
                </a:cxn>
                <a:cxn ang="0">
                  <a:pos x="93" y="19"/>
                </a:cxn>
                <a:cxn ang="0">
                  <a:pos x="147" y="17"/>
                </a:cxn>
                <a:cxn ang="0">
                  <a:pos x="209" y="15"/>
                </a:cxn>
                <a:cxn ang="0">
                  <a:pos x="274" y="11"/>
                </a:cxn>
                <a:cxn ang="0">
                  <a:pos x="343" y="7"/>
                </a:cxn>
                <a:cxn ang="0">
                  <a:pos x="412" y="0"/>
                </a:cxn>
              </a:cxnLst>
              <a:rect l="0" t="0" r="r" b="b"/>
              <a:pathLst>
                <a:path w="490" h="742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eo Sans Cyr" panose="020B050300000000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24"/>
            <p:cNvSpPr>
              <a:spLocks/>
            </p:cNvSpPr>
            <p:nvPr/>
          </p:nvSpPr>
          <p:spPr bwMode="auto">
            <a:xfrm>
              <a:off x="7253282" y="4144963"/>
              <a:ext cx="339724" cy="263524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132" y="166"/>
                </a:cxn>
                <a:cxn ang="0">
                  <a:pos x="117" y="158"/>
                </a:cxn>
                <a:cxn ang="0">
                  <a:pos x="99" y="147"/>
                </a:cxn>
                <a:cxn ang="0">
                  <a:pos x="78" y="131"/>
                </a:cxn>
                <a:cxn ang="0">
                  <a:pos x="54" y="106"/>
                </a:cxn>
                <a:cxn ang="0">
                  <a:pos x="45" y="93"/>
                </a:cxn>
                <a:cxn ang="0">
                  <a:pos x="34" y="75"/>
                </a:cxn>
                <a:cxn ang="0">
                  <a:pos x="15" y="37"/>
                </a:cxn>
                <a:cxn ang="0">
                  <a:pos x="7" y="21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28" y="11"/>
                </a:cxn>
                <a:cxn ang="0">
                  <a:pos x="63" y="13"/>
                </a:cxn>
                <a:cxn ang="0">
                  <a:pos x="108" y="11"/>
                </a:cxn>
                <a:cxn ang="0">
                  <a:pos x="158" y="7"/>
                </a:cxn>
                <a:cxn ang="0">
                  <a:pos x="214" y="0"/>
                </a:cxn>
              </a:cxnLst>
              <a:rect l="0" t="0" r="r" b="b"/>
              <a:pathLst>
                <a:path w="214" h="166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eo Sans Cyr" panose="020B050300000000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25"/>
            <p:cNvSpPr>
              <a:spLocks/>
            </p:cNvSpPr>
            <p:nvPr/>
          </p:nvSpPr>
          <p:spPr bwMode="auto">
            <a:xfrm>
              <a:off x="6777032" y="2600324"/>
              <a:ext cx="1409699" cy="1363663"/>
            </a:xfrm>
            <a:custGeom>
              <a:avLst/>
              <a:gdLst/>
              <a:ahLst/>
              <a:cxnLst>
                <a:cxn ang="0">
                  <a:pos x="415" y="0"/>
                </a:cxn>
                <a:cxn ang="0">
                  <a:pos x="479" y="3"/>
                </a:cxn>
                <a:cxn ang="0">
                  <a:pos x="544" y="16"/>
                </a:cxn>
                <a:cxn ang="0">
                  <a:pos x="607" y="37"/>
                </a:cxn>
                <a:cxn ang="0">
                  <a:pos x="663" y="65"/>
                </a:cxn>
                <a:cxn ang="0">
                  <a:pos x="712" y="102"/>
                </a:cxn>
                <a:cxn ang="0">
                  <a:pos x="756" y="145"/>
                </a:cxn>
                <a:cxn ang="0">
                  <a:pos x="793" y="194"/>
                </a:cxn>
                <a:cxn ang="0">
                  <a:pos x="825" y="246"/>
                </a:cxn>
                <a:cxn ang="0">
                  <a:pos x="851" y="302"/>
                </a:cxn>
                <a:cxn ang="0">
                  <a:pos x="870" y="358"/>
                </a:cxn>
                <a:cxn ang="0">
                  <a:pos x="883" y="417"/>
                </a:cxn>
                <a:cxn ang="0">
                  <a:pos x="888" y="473"/>
                </a:cxn>
                <a:cxn ang="0">
                  <a:pos x="888" y="529"/>
                </a:cxn>
                <a:cxn ang="0">
                  <a:pos x="879" y="581"/>
                </a:cxn>
                <a:cxn ang="0">
                  <a:pos x="864" y="630"/>
                </a:cxn>
                <a:cxn ang="0">
                  <a:pos x="836" y="684"/>
                </a:cxn>
                <a:cxn ang="0">
                  <a:pos x="801" y="731"/>
                </a:cxn>
                <a:cxn ang="0">
                  <a:pos x="760" y="770"/>
                </a:cxn>
                <a:cxn ang="0">
                  <a:pos x="713" y="803"/>
                </a:cxn>
                <a:cxn ang="0">
                  <a:pos x="661" y="828"/>
                </a:cxn>
                <a:cxn ang="0">
                  <a:pos x="605" y="846"/>
                </a:cxn>
                <a:cxn ang="0">
                  <a:pos x="548" y="856"/>
                </a:cxn>
                <a:cxn ang="0">
                  <a:pos x="486" y="859"/>
                </a:cxn>
                <a:cxn ang="0">
                  <a:pos x="423" y="854"/>
                </a:cxn>
                <a:cxn ang="0">
                  <a:pos x="360" y="841"/>
                </a:cxn>
                <a:cxn ang="0">
                  <a:pos x="296" y="818"/>
                </a:cxn>
                <a:cxn ang="0">
                  <a:pos x="235" y="788"/>
                </a:cxn>
                <a:cxn ang="0">
                  <a:pos x="181" y="751"/>
                </a:cxn>
                <a:cxn ang="0">
                  <a:pos x="132" y="708"/>
                </a:cxn>
                <a:cxn ang="0">
                  <a:pos x="90" y="660"/>
                </a:cxn>
                <a:cxn ang="0">
                  <a:pos x="56" y="608"/>
                </a:cxn>
                <a:cxn ang="0">
                  <a:pos x="30" y="552"/>
                </a:cxn>
                <a:cxn ang="0">
                  <a:pos x="11" y="494"/>
                </a:cxn>
                <a:cxn ang="0">
                  <a:pos x="2" y="434"/>
                </a:cxn>
                <a:cxn ang="0">
                  <a:pos x="0" y="373"/>
                </a:cxn>
                <a:cxn ang="0">
                  <a:pos x="10" y="311"/>
                </a:cxn>
                <a:cxn ang="0">
                  <a:pos x="30" y="249"/>
                </a:cxn>
                <a:cxn ang="0">
                  <a:pos x="58" y="194"/>
                </a:cxn>
                <a:cxn ang="0">
                  <a:pos x="95" y="143"/>
                </a:cxn>
                <a:cxn ang="0">
                  <a:pos x="138" y="100"/>
                </a:cxn>
                <a:cxn ang="0">
                  <a:pos x="185" y="65"/>
                </a:cxn>
                <a:cxn ang="0">
                  <a:pos x="239" y="37"/>
                </a:cxn>
                <a:cxn ang="0">
                  <a:pos x="294" y="16"/>
                </a:cxn>
                <a:cxn ang="0">
                  <a:pos x="354" y="3"/>
                </a:cxn>
                <a:cxn ang="0">
                  <a:pos x="415" y="0"/>
                </a:cxn>
              </a:cxnLst>
              <a:rect l="0" t="0" r="r" b="b"/>
              <a:pathLst>
                <a:path w="888" h="859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eo Sans Cyr" panose="020B050300000000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26"/>
            <p:cNvSpPr>
              <a:spLocks/>
            </p:cNvSpPr>
            <p:nvPr/>
          </p:nvSpPr>
          <p:spPr bwMode="auto">
            <a:xfrm>
              <a:off x="6907206" y="2676524"/>
              <a:ext cx="1230312" cy="11906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419" y="4"/>
                </a:cxn>
                <a:cxn ang="0">
                  <a:pos x="475" y="15"/>
                </a:cxn>
                <a:cxn ang="0">
                  <a:pos x="531" y="34"/>
                </a:cxn>
                <a:cxn ang="0">
                  <a:pos x="583" y="62"/>
                </a:cxn>
                <a:cxn ang="0">
                  <a:pos x="630" y="97"/>
                </a:cxn>
                <a:cxn ang="0">
                  <a:pos x="669" y="140"/>
                </a:cxn>
                <a:cxn ang="0">
                  <a:pos x="704" y="187"/>
                </a:cxn>
                <a:cxn ang="0">
                  <a:pos x="732" y="239"/>
                </a:cxn>
                <a:cxn ang="0">
                  <a:pos x="752" y="293"/>
                </a:cxn>
                <a:cxn ang="0">
                  <a:pos x="767" y="347"/>
                </a:cxn>
                <a:cxn ang="0">
                  <a:pos x="775" y="401"/>
                </a:cxn>
                <a:cxn ang="0">
                  <a:pos x="775" y="455"/>
                </a:cxn>
                <a:cxn ang="0">
                  <a:pos x="769" y="505"/>
                </a:cxn>
                <a:cxn ang="0">
                  <a:pos x="754" y="552"/>
                </a:cxn>
                <a:cxn ang="0">
                  <a:pos x="730" y="599"/>
                </a:cxn>
                <a:cxn ang="0">
                  <a:pos x="700" y="640"/>
                </a:cxn>
                <a:cxn ang="0">
                  <a:pos x="665" y="673"/>
                </a:cxn>
                <a:cxn ang="0">
                  <a:pos x="624" y="701"/>
                </a:cxn>
                <a:cxn ang="0">
                  <a:pos x="577" y="724"/>
                </a:cxn>
                <a:cxn ang="0">
                  <a:pos x="529" y="739"/>
                </a:cxn>
                <a:cxn ang="0">
                  <a:pos x="479" y="748"/>
                </a:cxn>
                <a:cxn ang="0">
                  <a:pos x="425" y="750"/>
                </a:cxn>
                <a:cxn ang="0">
                  <a:pos x="369" y="746"/>
                </a:cxn>
                <a:cxn ang="0">
                  <a:pos x="315" y="733"/>
                </a:cxn>
                <a:cxn ang="0">
                  <a:pos x="259" y="714"/>
                </a:cxn>
                <a:cxn ang="0">
                  <a:pos x="201" y="684"/>
                </a:cxn>
                <a:cxn ang="0">
                  <a:pos x="149" y="649"/>
                </a:cxn>
                <a:cxn ang="0">
                  <a:pos x="104" y="606"/>
                </a:cxn>
                <a:cxn ang="0">
                  <a:pos x="67" y="560"/>
                </a:cxn>
                <a:cxn ang="0">
                  <a:pos x="37" y="507"/>
                </a:cxn>
                <a:cxn ang="0">
                  <a:pos x="15" y="453"/>
                </a:cxn>
                <a:cxn ang="0">
                  <a:pos x="4" y="395"/>
                </a:cxn>
                <a:cxn ang="0">
                  <a:pos x="0" y="338"/>
                </a:cxn>
                <a:cxn ang="0">
                  <a:pos x="8" y="278"/>
                </a:cxn>
                <a:cxn ang="0">
                  <a:pos x="26" y="220"/>
                </a:cxn>
                <a:cxn ang="0">
                  <a:pos x="52" y="170"/>
                </a:cxn>
                <a:cxn ang="0">
                  <a:pos x="84" y="127"/>
                </a:cxn>
                <a:cxn ang="0">
                  <a:pos x="121" y="90"/>
                </a:cxn>
                <a:cxn ang="0">
                  <a:pos x="162" y="58"/>
                </a:cxn>
                <a:cxn ang="0">
                  <a:pos x="209" y="34"/>
                </a:cxn>
                <a:cxn ang="0">
                  <a:pos x="259" y="15"/>
                </a:cxn>
                <a:cxn ang="0">
                  <a:pos x="311" y="4"/>
                </a:cxn>
                <a:cxn ang="0">
                  <a:pos x="363" y="0"/>
                </a:cxn>
              </a:cxnLst>
              <a:rect l="0" t="0" r="r" b="b"/>
              <a:pathLst>
                <a:path w="775" h="75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eo Sans Cyr" panose="020B050300000000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27"/>
            <p:cNvSpPr>
              <a:spLocks/>
            </p:cNvSpPr>
            <p:nvPr/>
          </p:nvSpPr>
          <p:spPr bwMode="auto">
            <a:xfrm>
              <a:off x="6777032" y="2628900"/>
              <a:ext cx="1212849" cy="1098550"/>
            </a:xfrm>
            <a:custGeom>
              <a:avLst/>
              <a:gdLst/>
              <a:ahLst/>
              <a:cxnLst>
                <a:cxn ang="0">
                  <a:pos x="414" y="0"/>
                </a:cxn>
                <a:cxn ang="0">
                  <a:pos x="477" y="4"/>
                </a:cxn>
                <a:cxn ang="0">
                  <a:pos x="540" y="17"/>
                </a:cxn>
                <a:cxn ang="0">
                  <a:pos x="604" y="38"/>
                </a:cxn>
                <a:cxn ang="0">
                  <a:pos x="648" y="60"/>
                </a:cxn>
                <a:cxn ang="0">
                  <a:pos x="684" y="82"/>
                </a:cxn>
                <a:cxn ang="0">
                  <a:pos x="713" y="108"/>
                </a:cxn>
                <a:cxn ang="0">
                  <a:pos x="741" y="135"/>
                </a:cxn>
                <a:cxn ang="0">
                  <a:pos x="764" y="164"/>
                </a:cxn>
                <a:cxn ang="0">
                  <a:pos x="760" y="207"/>
                </a:cxn>
                <a:cxn ang="0">
                  <a:pos x="749" y="245"/>
                </a:cxn>
                <a:cxn ang="0">
                  <a:pos x="732" y="274"/>
                </a:cxn>
                <a:cxn ang="0">
                  <a:pos x="710" y="300"/>
                </a:cxn>
                <a:cxn ang="0">
                  <a:pos x="682" y="321"/>
                </a:cxn>
                <a:cxn ang="0">
                  <a:pos x="650" y="336"/>
                </a:cxn>
                <a:cxn ang="0">
                  <a:pos x="615" y="349"/>
                </a:cxn>
                <a:cxn ang="0">
                  <a:pos x="577" y="356"/>
                </a:cxn>
                <a:cxn ang="0">
                  <a:pos x="538" y="362"/>
                </a:cxn>
                <a:cxn ang="0">
                  <a:pos x="497" y="364"/>
                </a:cxn>
                <a:cxn ang="0">
                  <a:pos x="458" y="364"/>
                </a:cxn>
                <a:cxn ang="0">
                  <a:pos x="380" y="360"/>
                </a:cxn>
                <a:cxn ang="0">
                  <a:pos x="345" y="356"/>
                </a:cxn>
                <a:cxn ang="0">
                  <a:pos x="313" y="351"/>
                </a:cxn>
                <a:cxn ang="0">
                  <a:pos x="285" y="345"/>
                </a:cxn>
                <a:cxn ang="0">
                  <a:pos x="263" y="342"/>
                </a:cxn>
                <a:cxn ang="0">
                  <a:pos x="244" y="338"/>
                </a:cxn>
                <a:cxn ang="0">
                  <a:pos x="233" y="336"/>
                </a:cxn>
                <a:cxn ang="0">
                  <a:pos x="229" y="334"/>
                </a:cxn>
                <a:cxn ang="0">
                  <a:pos x="240" y="394"/>
                </a:cxn>
                <a:cxn ang="0">
                  <a:pos x="246" y="448"/>
                </a:cxn>
                <a:cxn ang="0">
                  <a:pos x="244" y="496"/>
                </a:cxn>
                <a:cxn ang="0">
                  <a:pos x="237" y="539"/>
                </a:cxn>
                <a:cxn ang="0">
                  <a:pos x="226" y="578"/>
                </a:cxn>
                <a:cxn ang="0">
                  <a:pos x="211" y="612"/>
                </a:cxn>
                <a:cxn ang="0">
                  <a:pos x="194" y="640"/>
                </a:cxn>
                <a:cxn ang="0">
                  <a:pos x="175" y="662"/>
                </a:cxn>
                <a:cxn ang="0">
                  <a:pos x="155" y="679"/>
                </a:cxn>
                <a:cxn ang="0">
                  <a:pos x="136" y="692"/>
                </a:cxn>
                <a:cxn ang="0">
                  <a:pos x="97" y="651"/>
                </a:cxn>
                <a:cxn ang="0">
                  <a:pos x="65" y="606"/>
                </a:cxn>
                <a:cxn ang="0">
                  <a:pos x="39" y="558"/>
                </a:cxn>
                <a:cxn ang="0">
                  <a:pos x="21" y="507"/>
                </a:cxn>
                <a:cxn ang="0">
                  <a:pos x="8" y="453"/>
                </a:cxn>
                <a:cxn ang="0">
                  <a:pos x="0" y="399"/>
                </a:cxn>
                <a:cxn ang="0">
                  <a:pos x="0" y="345"/>
                </a:cxn>
                <a:cxn ang="0">
                  <a:pos x="10" y="297"/>
                </a:cxn>
                <a:cxn ang="0">
                  <a:pos x="26" y="250"/>
                </a:cxn>
                <a:cxn ang="0">
                  <a:pos x="54" y="194"/>
                </a:cxn>
                <a:cxn ang="0">
                  <a:pos x="91" y="144"/>
                </a:cxn>
                <a:cxn ang="0">
                  <a:pos x="134" y="101"/>
                </a:cxn>
                <a:cxn ang="0">
                  <a:pos x="183" y="66"/>
                </a:cxn>
                <a:cxn ang="0">
                  <a:pos x="235" y="38"/>
                </a:cxn>
                <a:cxn ang="0">
                  <a:pos x="291" y="17"/>
                </a:cxn>
                <a:cxn ang="0">
                  <a:pos x="350" y="4"/>
                </a:cxn>
                <a:cxn ang="0">
                  <a:pos x="414" y="0"/>
                </a:cxn>
              </a:cxnLst>
              <a:rect l="0" t="0" r="r" b="b"/>
              <a:pathLst>
                <a:path w="764" h="692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eo Sans Cyr" panose="020B050300000000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28"/>
            <p:cNvSpPr>
              <a:spLocks/>
            </p:cNvSpPr>
            <p:nvPr/>
          </p:nvSpPr>
          <p:spPr bwMode="auto">
            <a:xfrm>
              <a:off x="6777032" y="2600324"/>
              <a:ext cx="1217610" cy="1106489"/>
            </a:xfrm>
            <a:custGeom>
              <a:avLst/>
              <a:gdLst/>
              <a:ahLst/>
              <a:cxnLst>
                <a:cxn ang="0">
                  <a:pos x="415" y="0"/>
                </a:cxn>
                <a:cxn ang="0">
                  <a:pos x="479" y="3"/>
                </a:cxn>
                <a:cxn ang="0">
                  <a:pos x="544" y="16"/>
                </a:cxn>
                <a:cxn ang="0">
                  <a:pos x="607" y="37"/>
                </a:cxn>
                <a:cxn ang="0">
                  <a:pos x="652" y="59"/>
                </a:cxn>
                <a:cxn ang="0">
                  <a:pos x="687" y="82"/>
                </a:cxn>
                <a:cxn ang="0">
                  <a:pos x="717" y="108"/>
                </a:cxn>
                <a:cxn ang="0">
                  <a:pos x="745" y="134"/>
                </a:cxn>
                <a:cxn ang="0">
                  <a:pos x="767" y="164"/>
                </a:cxn>
                <a:cxn ang="0">
                  <a:pos x="764" y="207"/>
                </a:cxn>
                <a:cxn ang="0">
                  <a:pos x="753" y="244"/>
                </a:cxn>
                <a:cxn ang="0">
                  <a:pos x="736" y="274"/>
                </a:cxn>
                <a:cxn ang="0">
                  <a:pos x="713" y="300"/>
                </a:cxn>
                <a:cxn ang="0">
                  <a:pos x="685" y="320"/>
                </a:cxn>
                <a:cxn ang="0">
                  <a:pos x="654" y="335"/>
                </a:cxn>
                <a:cxn ang="0">
                  <a:pos x="618" y="348"/>
                </a:cxn>
                <a:cxn ang="0">
                  <a:pos x="581" y="356"/>
                </a:cxn>
                <a:cxn ang="0">
                  <a:pos x="542" y="361"/>
                </a:cxn>
                <a:cxn ang="0">
                  <a:pos x="501" y="363"/>
                </a:cxn>
                <a:cxn ang="0">
                  <a:pos x="462" y="363"/>
                </a:cxn>
                <a:cxn ang="0">
                  <a:pos x="384" y="360"/>
                </a:cxn>
                <a:cxn ang="0">
                  <a:pos x="348" y="356"/>
                </a:cxn>
                <a:cxn ang="0">
                  <a:pos x="317" y="350"/>
                </a:cxn>
                <a:cxn ang="0">
                  <a:pos x="289" y="345"/>
                </a:cxn>
                <a:cxn ang="0">
                  <a:pos x="267" y="341"/>
                </a:cxn>
                <a:cxn ang="0">
                  <a:pos x="248" y="337"/>
                </a:cxn>
                <a:cxn ang="0">
                  <a:pos x="237" y="335"/>
                </a:cxn>
                <a:cxn ang="0">
                  <a:pos x="233" y="333"/>
                </a:cxn>
                <a:cxn ang="0">
                  <a:pos x="246" y="395"/>
                </a:cxn>
                <a:cxn ang="0">
                  <a:pos x="250" y="451"/>
                </a:cxn>
                <a:cxn ang="0">
                  <a:pos x="248" y="501"/>
                </a:cxn>
                <a:cxn ang="0">
                  <a:pos x="242" y="544"/>
                </a:cxn>
                <a:cxn ang="0">
                  <a:pos x="231" y="583"/>
                </a:cxn>
                <a:cxn ang="0">
                  <a:pos x="216" y="615"/>
                </a:cxn>
                <a:cxn ang="0">
                  <a:pos x="198" y="643"/>
                </a:cxn>
                <a:cxn ang="0">
                  <a:pos x="179" y="663"/>
                </a:cxn>
                <a:cxn ang="0">
                  <a:pos x="159" y="680"/>
                </a:cxn>
                <a:cxn ang="0">
                  <a:pos x="140" y="691"/>
                </a:cxn>
                <a:cxn ang="0">
                  <a:pos x="121" y="697"/>
                </a:cxn>
                <a:cxn ang="0">
                  <a:pos x="82" y="649"/>
                </a:cxn>
                <a:cxn ang="0">
                  <a:pos x="50" y="598"/>
                </a:cxn>
                <a:cxn ang="0">
                  <a:pos x="26" y="544"/>
                </a:cxn>
                <a:cxn ang="0">
                  <a:pos x="10" y="486"/>
                </a:cxn>
                <a:cxn ang="0">
                  <a:pos x="0" y="429"/>
                </a:cxn>
                <a:cxn ang="0">
                  <a:pos x="0" y="369"/>
                </a:cxn>
                <a:cxn ang="0">
                  <a:pos x="11" y="309"/>
                </a:cxn>
                <a:cxn ang="0">
                  <a:pos x="30" y="249"/>
                </a:cxn>
                <a:cxn ang="0">
                  <a:pos x="58" y="194"/>
                </a:cxn>
                <a:cxn ang="0">
                  <a:pos x="95" y="143"/>
                </a:cxn>
                <a:cxn ang="0">
                  <a:pos x="138" y="100"/>
                </a:cxn>
                <a:cxn ang="0">
                  <a:pos x="185" y="65"/>
                </a:cxn>
                <a:cxn ang="0">
                  <a:pos x="239" y="37"/>
                </a:cxn>
                <a:cxn ang="0">
                  <a:pos x="294" y="16"/>
                </a:cxn>
                <a:cxn ang="0">
                  <a:pos x="354" y="3"/>
                </a:cxn>
                <a:cxn ang="0">
                  <a:pos x="415" y="0"/>
                </a:cxn>
              </a:cxnLst>
              <a:rect l="0" t="0" r="r" b="b"/>
              <a:pathLst>
                <a:path w="767" h="697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eo Sans Cyr" panose="020B050300000000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29"/>
            <p:cNvSpPr>
              <a:spLocks/>
            </p:cNvSpPr>
            <p:nvPr/>
          </p:nvSpPr>
          <p:spPr bwMode="auto">
            <a:xfrm>
              <a:off x="6984993" y="2682874"/>
              <a:ext cx="892174" cy="417513"/>
            </a:xfrm>
            <a:custGeom>
              <a:avLst/>
              <a:gdLst/>
              <a:ahLst/>
              <a:cxnLst>
                <a:cxn ang="0">
                  <a:pos x="411" y="0"/>
                </a:cxn>
                <a:cxn ang="0">
                  <a:pos x="417" y="2"/>
                </a:cxn>
                <a:cxn ang="0">
                  <a:pos x="432" y="5"/>
                </a:cxn>
                <a:cxn ang="0">
                  <a:pos x="452" y="11"/>
                </a:cxn>
                <a:cxn ang="0">
                  <a:pos x="476" y="20"/>
                </a:cxn>
                <a:cxn ang="0">
                  <a:pos x="502" y="33"/>
                </a:cxn>
                <a:cxn ang="0">
                  <a:pos x="527" y="50"/>
                </a:cxn>
                <a:cxn ang="0">
                  <a:pos x="545" y="71"/>
                </a:cxn>
                <a:cxn ang="0">
                  <a:pos x="558" y="95"/>
                </a:cxn>
                <a:cxn ang="0">
                  <a:pos x="562" y="112"/>
                </a:cxn>
                <a:cxn ang="0">
                  <a:pos x="562" y="132"/>
                </a:cxn>
                <a:cxn ang="0">
                  <a:pos x="558" y="153"/>
                </a:cxn>
                <a:cxn ang="0">
                  <a:pos x="551" y="175"/>
                </a:cxn>
                <a:cxn ang="0">
                  <a:pos x="536" y="196"/>
                </a:cxn>
                <a:cxn ang="0">
                  <a:pos x="517" y="216"/>
                </a:cxn>
                <a:cxn ang="0">
                  <a:pos x="491" y="233"/>
                </a:cxn>
                <a:cxn ang="0">
                  <a:pos x="458" y="248"/>
                </a:cxn>
                <a:cxn ang="0">
                  <a:pos x="419" y="257"/>
                </a:cxn>
                <a:cxn ang="0">
                  <a:pos x="370" y="263"/>
                </a:cxn>
                <a:cxn ang="0">
                  <a:pos x="301" y="263"/>
                </a:cxn>
                <a:cxn ang="0">
                  <a:pos x="240" y="259"/>
                </a:cxn>
                <a:cxn ang="0">
                  <a:pos x="184" y="252"/>
                </a:cxn>
                <a:cxn ang="0">
                  <a:pos x="136" y="240"/>
                </a:cxn>
                <a:cxn ang="0">
                  <a:pos x="95" y="227"/>
                </a:cxn>
                <a:cxn ang="0">
                  <a:pos x="61" y="214"/>
                </a:cxn>
                <a:cxn ang="0">
                  <a:pos x="35" y="203"/>
                </a:cxn>
                <a:cxn ang="0">
                  <a:pos x="14" y="192"/>
                </a:cxn>
                <a:cxn ang="0">
                  <a:pos x="3" y="184"/>
                </a:cxn>
                <a:cxn ang="0">
                  <a:pos x="0" y="183"/>
                </a:cxn>
                <a:cxn ang="0">
                  <a:pos x="63" y="190"/>
                </a:cxn>
                <a:cxn ang="0">
                  <a:pos x="119" y="192"/>
                </a:cxn>
                <a:cxn ang="0">
                  <a:pos x="169" y="186"/>
                </a:cxn>
                <a:cxn ang="0">
                  <a:pos x="214" y="175"/>
                </a:cxn>
                <a:cxn ang="0">
                  <a:pos x="253" y="160"/>
                </a:cxn>
                <a:cxn ang="0">
                  <a:pos x="286" y="143"/>
                </a:cxn>
                <a:cxn ang="0">
                  <a:pos x="316" y="123"/>
                </a:cxn>
                <a:cxn ang="0">
                  <a:pos x="340" y="102"/>
                </a:cxn>
                <a:cxn ang="0">
                  <a:pos x="361" y="80"/>
                </a:cxn>
                <a:cxn ang="0">
                  <a:pos x="378" y="60"/>
                </a:cxn>
                <a:cxn ang="0">
                  <a:pos x="391" y="41"/>
                </a:cxn>
                <a:cxn ang="0">
                  <a:pos x="400" y="24"/>
                </a:cxn>
                <a:cxn ang="0">
                  <a:pos x="406" y="11"/>
                </a:cxn>
                <a:cxn ang="0">
                  <a:pos x="411" y="0"/>
                </a:cxn>
              </a:cxnLst>
              <a:rect l="0" t="0" r="r" b="b"/>
              <a:pathLst>
                <a:path w="562" h="263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eo Sans Cyr" panose="020B050300000000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30"/>
            <p:cNvSpPr>
              <a:spLocks noEditPoints="1"/>
            </p:cNvSpPr>
            <p:nvPr/>
          </p:nvSpPr>
          <p:spPr bwMode="auto">
            <a:xfrm>
              <a:off x="7537443" y="2863848"/>
              <a:ext cx="339724" cy="241300"/>
            </a:xfrm>
            <a:custGeom>
              <a:avLst/>
              <a:gdLst/>
              <a:ahLst/>
              <a:cxnLst>
                <a:cxn ang="0">
                  <a:pos x="5" y="152"/>
                </a:cxn>
                <a:cxn ang="0">
                  <a:pos x="0" y="152"/>
                </a:cxn>
                <a:cxn ang="0">
                  <a:pos x="5" y="152"/>
                </a:cxn>
                <a:cxn ang="0">
                  <a:pos x="212" y="0"/>
                </a:cxn>
                <a:cxn ang="0">
                  <a:pos x="212" y="1"/>
                </a:cxn>
                <a:cxn ang="0">
                  <a:pos x="214" y="9"/>
                </a:cxn>
                <a:cxn ang="0">
                  <a:pos x="214" y="31"/>
                </a:cxn>
                <a:cxn ang="0">
                  <a:pos x="212" y="44"/>
                </a:cxn>
                <a:cxn ang="0">
                  <a:pos x="208" y="61"/>
                </a:cxn>
                <a:cxn ang="0">
                  <a:pos x="201" y="78"/>
                </a:cxn>
                <a:cxn ang="0">
                  <a:pos x="190" y="95"/>
                </a:cxn>
                <a:cxn ang="0">
                  <a:pos x="175" y="110"/>
                </a:cxn>
                <a:cxn ang="0">
                  <a:pos x="154" y="125"/>
                </a:cxn>
                <a:cxn ang="0">
                  <a:pos x="126" y="136"/>
                </a:cxn>
                <a:cxn ang="0">
                  <a:pos x="91" y="145"/>
                </a:cxn>
                <a:cxn ang="0">
                  <a:pos x="50" y="151"/>
                </a:cxn>
                <a:cxn ang="0">
                  <a:pos x="5" y="152"/>
                </a:cxn>
                <a:cxn ang="0">
                  <a:pos x="15" y="151"/>
                </a:cxn>
                <a:cxn ang="0">
                  <a:pos x="30" y="149"/>
                </a:cxn>
                <a:cxn ang="0">
                  <a:pos x="50" y="147"/>
                </a:cxn>
                <a:cxn ang="0">
                  <a:pos x="72" y="141"/>
                </a:cxn>
                <a:cxn ang="0">
                  <a:pos x="97" y="134"/>
                </a:cxn>
                <a:cxn ang="0">
                  <a:pos x="121" y="125"/>
                </a:cxn>
                <a:cxn ang="0">
                  <a:pos x="145" y="113"/>
                </a:cxn>
                <a:cxn ang="0">
                  <a:pos x="167" y="98"/>
                </a:cxn>
                <a:cxn ang="0">
                  <a:pos x="186" y="80"/>
                </a:cxn>
                <a:cxn ang="0">
                  <a:pos x="201" y="57"/>
                </a:cxn>
                <a:cxn ang="0">
                  <a:pos x="210" y="31"/>
                </a:cxn>
                <a:cxn ang="0">
                  <a:pos x="212" y="0"/>
                </a:cxn>
              </a:cxnLst>
              <a:rect l="0" t="0" r="r" b="b"/>
              <a:pathLst>
                <a:path w="214" h="152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eo Sans Cyr" panose="020B050300000000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31"/>
            <p:cNvSpPr>
              <a:spLocks/>
            </p:cNvSpPr>
            <p:nvPr/>
          </p:nvSpPr>
          <p:spPr bwMode="auto">
            <a:xfrm>
              <a:off x="8045441" y="3011488"/>
              <a:ext cx="95249" cy="487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9" y="13"/>
                </a:cxn>
                <a:cxn ang="0">
                  <a:pos x="19" y="30"/>
                </a:cxn>
                <a:cxn ang="0">
                  <a:pos x="30" y="52"/>
                </a:cxn>
                <a:cxn ang="0">
                  <a:pos x="41" y="80"/>
                </a:cxn>
                <a:cxn ang="0">
                  <a:pos x="50" y="115"/>
                </a:cxn>
                <a:cxn ang="0">
                  <a:pos x="56" y="155"/>
                </a:cxn>
                <a:cxn ang="0">
                  <a:pos x="60" y="201"/>
                </a:cxn>
                <a:cxn ang="0">
                  <a:pos x="56" y="252"/>
                </a:cxn>
                <a:cxn ang="0">
                  <a:pos x="47" y="307"/>
                </a:cxn>
                <a:cxn ang="0">
                  <a:pos x="47" y="302"/>
                </a:cxn>
                <a:cxn ang="0">
                  <a:pos x="48" y="287"/>
                </a:cxn>
                <a:cxn ang="0">
                  <a:pos x="50" y="261"/>
                </a:cxn>
                <a:cxn ang="0">
                  <a:pos x="50" y="229"/>
                </a:cxn>
                <a:cxn ang="0">
                  <a:pos x="48" y="190"/>
                </a:cxn>
                <a:cxn ang="0">
                  <a:pos x="43" y="147"/>
                </a:cxn>
                <a:cxn ang="0">
                  <a:pos x="34" y="99"/>
                </a:cxn>
                <a:cxn ang="0">
                  <a:pos x="21" y="50"/>
                </a:cxn>
                <a:cxn ang="0">
                  <a:pos x="0" y="0"/>
                </a:cxn>
              </a:cxnLst>
              <a:rect l="0" t="0" r="r" b="b"/>
              <a:pathLst>
                <a:path w="60" h="307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eo Sans Cyr" panose="020B050300000000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32"/>
            <p:cNvSpPr>
              <a:spLocks/>
            </p:cNvSpPr>
            <p:nvPr/>
          </p:nvSpPr>
          <p:spPr bwMode="auto">
            <a:xfrm>
              <a:off x="7843830" y="4124326"/>
              <a:ext cx="166686" cy="1171576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3" y="26"/>
                </a:cxn>
                <a:cxn ang="0">
                  <a:pos x="105" y="733"/>
                </a:cxn>
                <a:cxn ang="0">
                  <a:pos x="66" y="737"/>
                </a:cxn>
                <a:cxn ang="0">
                  <a:pos x="25" y="738"/>
                </a:cxn>
                <a:cxn ang="0">
                  <a:pos x="13" y="641"/>
                </a:cxn>
                <a:cxn ang="0">
                  <a:pos x="4" y="533"/>
                </a:cxn>
                <a:cxn ang="0">
                  <a:pos x="0" y="421"/>
                </a:cxn>
                <a:cxn ang="0">
                  <a:pos x="0" y="336"/>
                </a:cxn>
                <a:cxn ang="0">
                  <a:pos x="2" y="259"/>
                </a:cxn>
                <a:cxn ang="0">
                  <a:pos x="4" y="192"/>
                </a:cxn>
                <a:cxn ang="0">
                  <a:pos x="10" y="134"/>
                </a:cxn>
                <a:cxn ang="0">
                  <a:pos x="13" y="88"/>
                </a:cxn>
                <a:cxn ang="0">
                  <a:pos x="19" y="50"/>
                </a:cxn>
                <a:cxn ang="0">
                  <a:pos x="23" y="22"/>
                </a:cxn>
                <a:cxn ang="0">
                  <a:pos x="25" y="6"/>
                </a:cxn>
                <a:cxn ang="0">
                  <a:pos x="27" y="0"/>
                </a:cxn>
              </a:cxnLst>
              <a:rect l="0" t="0" r="r" b="b"/>
              <a:pathLst>
                <a:path w="105" h="738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eo Sans Cyr" panose="020B050300000000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33"/>
            <p:cNvSpPr>
              <a:spLocks/>
            </p:cNvSpPr>
            <p:nvPr/>
          </p:nvSpPr>
          <p:spPr bwMode="auto">
            <a:xfrm>
              <a:off x="7862881" y="4086226"/>
              <a:ext cx="611186" cy="1208087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60" y="3"/>
                </a:cxn>
                <a:cxn ang="0">
                  <a:pos x="167" y="13"/>
                </a:cxn>
                <a:cxn ang="0">
                  <a:pos x="177" y="30"/>
                </a:cxn>
                <a:cxn ang="0">
                  <a:pos x="191" y="52"/>
                </a:cxn>
                <a:cxn ang="0">
                  <a:pos x="206" y="78"/>
                </a:cxn>
                <a:cxn ang="0">
                  <a:pos x="223" y="110"/>
                </a:cxn>
                <a:cxn ang="0">
                  <a:pos x="244" y="145"/>
                </a:cxn>
                <a:cxn ang="0">
                  <a:pos x="262" y="182"/>
                </a:cxn>
                <a:cxn ang="0">
                  <a:pos x="292" y="255"/>
                </a:cxn>
                <a:cxn ang="0">
                  <a:pos x="320" y="333"/>
                </a:cxn>
                <a:cxn ang="0">
                  <a:pos x="342" y="416"/>
                </a:cxn>
                <a:cxn ang="0">
                  <a:pos x="361" y="498"/>
                </a:cxn>
                <a:cxn ang="0">
                  <a:pos x="376" y="581"/>
                </a:cxn>
                <a:cxn ang="0">
                  <a:pos x="385" y="660"/>
                </a:cxn>
                <a:cxn ang="0">
                  <a:pos x="381" y="671"/>
                </a:cxn>
                <a:cxn ang="0">
                  <a:pos x="378" y="677"/>
                </a:cxn>
                <a:cxn ang="0">
                  <a:pos x="361" y="692"/>
                </a:cxn>
                <a:cxn ang="0">
                  <a:pos x="337" y="705"/>
                </a:cxn>
                <a:cxn ang="0">
                  <a:pos x="305" y="718"/>
                </a:cxn>
                <a:cxn ang="0">
                  <a:pos x="268" y="731"/>
                </a:cxn>
                <a:cxn ang="0">
                  <a:pos x="221" y="740"/>
                </a:cxn>
                <a:cxn ang="0">
                  <a:pos x="165" y="749"/>
                </a:cxn>
                <a:cxn ang="0">
                  <a:pos x="102" y="755"/>
                </a:cxn>
                <a:cxn ang="0">
                  <a:pos x="29" y="761"/>
                </a:cxn>
                <a:cxn ang="0">
                  <a:pos x="20" y="684"/>
                </a:cxn>
                <a:cxn ang="0">
                  <a:pos x="11" y="598"/>
                </a:cxn>
                <a:cxn ang="0">
                  <a:pos x="5" y="505"/>
                </a:cxn>
                <a:cxn ang="0">
                  <a:pos x="1" y="410"/>
                </a:cxn>
                <a:cxn ang="0">
                  <a:pos x="0" y="326"/>
                </a:cxn>
                <a:cxn ang="0">
                  <a:pos x="1" y="253"/>
                </a:cxn>
                <a:cxn ang="0">
                  <a:pos x="1" y="190"/>
                </a:cxn>
                <a:cxn ang="0">
                  <a:pos x="5" y="138"/>
                </a:cxn>
                <a:cxn ang="0">
                  <a:pos x="7" y="97"/>
                </a:cxn>
                <a:cxn ang="0">
                  <a:pos x="11" y="65"/>
                </a:cxn>
                <a:cxn ang="0">
                  <a:pos x="13" y="43"/>
                </a:cxn>
                <a:cxn ang="0">
                  <a:pos x="15" y="28"/>
                </a:cxn>
                <a:cxn ang="0">
                  <a:pos x="15" y="24"/>
                </a:cxn>
                <a:cxn ang="0">
                  <a:pos x="158" y="0"/>
                </a:cxn>
              </a:cxnLst>
              <a:rect l="0" t="0" r="r" b="b"/>
              <a:pathLst>
                <a:path w="385" h="761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eo Sans Cyr" panose="020B050300000000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34"/>
            <p:cNvSpPr>
              <a:spLocks/>
            </p:cNvSpPr>
            <p:nvPr/>
          </p:nvSpPr>
          <p:spPr bwMode="auto">
            <a:xfrm>
              <a:off x="6700834" y="4135439"/>
              <a:ext cx="415924" cy="1143000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262" y="377"/>
                </a:cxn>
                <a:cxn ang="0">
                  <a:pos x="262" y="383"/>
                </a:cxn>
                <a:cxn ang="0">
                  <a:pos x="261" y="401"/>
                </a:cxn>
                <a:cxn ang="0">
                  <a:pos x="259" y="429"/>
                </a:cxn>
                <a:cxn ang="0">
                  <a:pos x="255" y="467"/>
                </a:cxn>
                <a:cxn ang="0">
                  <a:pos x="253" y="509"/>
                </a:cxn>
                <a:cxn ang="0">
                  <a:pos x="251" y="558"/>
                </a:cxn>
                <a:cxn ang="0">
                  <a:pos x="249" y="610"/>
                </a:cxn>
                <a:cxn ang="0">
                  <a:pos x="249" y="720"/>
                </a:cxn>
                <a:cxn ang="0">
                  <a:pos x="184" y="711"/>
                </a:cxn>
                <a:cxn ang="0">
                  <a:pos x="128" y="700"/>
                </a:cxn>
                <a:cxn ang="0">
                  <a:pos x="84" y="687"/>
                </a:cxn>
                <a:cxn ang="0">
                  <a:pos x="48" y="672"/>
                </a:cxn>
                <a:cxn ang="0">
                  <a:pos x="20" y="655"/>
                </a:cxn>
                <a:cxn ang="0">
                  <a:pos x="4" y="638"/>
                </a:cxn>
                <a:cxn ang="0">
                  <a:pos x="2" y="634"/>
                </a:cxn>
                <a:cxn ang="0">
                  <a:pos x="2" y="633"/>
                </a:cxn>
                <a:cxn ang="0">
                  <a:pos x="0" y="629"/>
                </a:cxn>
                <a:cxn ang="0">
                  <a:pos x="0" y="627"/>
                </a:cxn>
                <a:cxn ang="0">
                  <a:pos x="7" y="543"/>
                </a:cxn>
                <a:cxn ang="0">
                  <a:pos x="20" y="455"/>
                </a:cxn>
                <a:cxn ang="0">
                  <a:pos x="43" y="370"/>
                </a:cxn>
                <a:cxn ang="0">
                  <a:pos x="63" y="304"/>
                </a:cxn>
                <a:cxn ang="0">
                  <a:pos x="82" y="248"/>
                </a:cxn>
                <a:cxn ang="0">
                  <a:pos x="100" y="202"/>
                </a:cxn>
                <a:cxn ang="0">
                  <a:pos x="117" y="163"/>
                </a:cxn>
                <a:cxn ang="0">
                  <a:pos x="132" y="131"/>
                </a:cxn>
                <a:cxn ang="0">
                  <a:pos x="145" y="103"/>
                </a:cxn>
                <a:cxn ang="0">
                  <a:pos x="156" y="81"/>
                </a:cxn>
                <a:cxn ang="0">
                  <a:pos x="167" y="60"/>
                </a:cxn>
                <a:cxn ang="0">
                  <a:pos x="177" y="41"/>
                </a:cxn>
                <a:cxn ang="0">
                  <a:pos x="184" y="21"/>
                </a:cxn>
                <a:cxn ang="0">
                  <a:pos x="190" y="0"/>
                </a:cxn>
              </a:cxnLst>
              <a:rect l="0" t="0" r="r" b="b"/>
              <a:pathLst>
                <a:path w="262" h="72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eo Sans Cyr" panose="020B050300000000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35"/>
            <p:cNvSpPr>
              <a:spLocks/>
            </p:cNvSpPr>
            <p:nvPr/>
          </p:nvSpPr>
          <p:spPr bwMode="auto">
            <a:xfrm>
              <a:off x="6999285" y="4135437"/>
              <a:ext cx="569911" cy="11668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24" y="2"/>
                </a:cxn>
                <a:cxn ang="0">
                  <a:pos x="46" y="4"/>
                </a:cxn>
                <a:cxn ang="0">
                  <a:pos x="74" y="6"/>
                </a:cxn>
                <a:cxn ang="0">
                  <a:pos x="106" y="8"/>
                </a:cxn>
                <a:cxn ang="0">
                  <a:pos x="136" y="10"/>
                </a:cxn>
                <a:cxn ang="0">
                  <a:pos x="164" y="10"/>
                </a:cxn>
                <a:cxn ang="0">
                  <a:pos x="166" y="13"/>
                </a:cxn>
                <a:cxn ang="0">
                  <a:pos x="171" y="28"/>
                </a:cxn>
                <a:cxn ang="0">
                  <a:pos x="181" y="49"/>
                </a:cxn>
                <a:cxn ang="0">
                  <a:pos x="207" y="114"/>
                </a:cxn>
                <a:cxn ang="0">
                  <a:pos x="221" y="155"/>
                </a:cxn>
                <a:cxn ang="0">
                  <a:pos x="240" y="204"/>
                </a:cxn>
                <a:cxn ang="0">
                  <a:pos x="257" y="258"/>
                </a:cxn>
                <a:cxn ang="0">
                  <a:pos x="275" y="316"/>
                </a:cxn>
                <a:cxn ang="0">
                  <a:pos x="292" y="379"/>
                </a:cxn>
                <a:cxn ang="0">
                  <a:pos x="309" y="444"/>
                </a:cxn>
                <a:cxn ang="0">
                  <a:pos x="326" y="515"/>
                </a:cxn>
                <a:cxn ang="0">
                  <a:pos x="339" y="586"/>
                </a:cxn>
                <a:cxn ang="0">
                  <a:pos x="350" y="661"/>
                </a:cxn>
                <a:cxn ang="0">
                  <a:pos x="359" y="735"/>
                </a:cxn>
                <a:cxn ang="0">
                  <a:pos x="257" y="733"/>
                </a:cxn>
                <a:cxn ang="0">
                  <a:pos x="166" y="730"/>
                </a:cxn>
                <a:cxn ang="0">
                  <a:pos x="86" y="724"/>
                </a:cxn>
                <a:cxn ang="0">
                  <a:pos x="17" y="715"/>
                </a:cxn>
                <a:cxn ang="0">
                  <a:pos x="11" y="647"/>
                </a:cxn>
                <a:cxn ang="0">
                  <a:pos x="7" y="578"/>
                </a:cxn>
                <a:cxn ang="0">
                  <a:pos x="4" y="511"/>
                </a:cxn>
                <a:cxn ang="0">
                  <a:pos x="0" y="448"/>
                </a:cxn>
                <a:cxn ang="0">
                  <a:pos x="0" y="388"/>
                </a:cxn>
                <a:cxn ang="0">
                  <a:pos x="2" y="336"/>
                </a:cxn>
                <a:cxn ang="0">
                  <a:pos x="5" y="263"/>
                </a:cxn>
                <a:cxn ang="0">
                  <a:pos x="7" y="196"/>
                </a:cxn>
                <a:cxn ang="0">
                  <a:pos x="7" y="92"/>
                </a:cxn>
                <a:cxn ang="0">
                  <a:pos x="5" y="53"/>
                </a:cxn>
                <a:cxn ang="0">
                  <a:pos x="4" y="25"/>
                </a:cxn>
                <a:cxn ang="0">
                  <a:pos x="2" y="6"/>
                </a:cxn>
                <a:cxn ang="0">
                  <a:pos x="2" y="0"/>
                </a:cxn>
              </a:cxnLst>
              <a:rect l="0" t="0" r="r" b="b"/>
              <a:pathLst>
                <a:path w="359" h="735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eo Sans Cyr" panose="020B050300000000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36"/>
            <p:cNvSpPr>
              <a:spLocks/>
            </p:cNvSpPr>
            <p:nvPr/>
          </p:nvSpPr>
          <p:spPr bwMode="auto">
            <a:xfrm>
              <a:off x="7070724" y="4719636"/>
              <a:ext cx="55563" cy="56197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8" y="93"/>
                </a:cxn>
                <a:cxn ang="0">
                  <a:pos x="24" y="186"/>
                </a:cxn>
                <a:cxn ang="0">
                  <a:pos x="24" y="354"/>
                </a:cxn>
                <a:cxn ang="0">
                  <a:pos x="14" y="352"/>
                </a:cxn>
                <a:cxn ang="0">
                  <a:pos x="7" y="352"/>
                </a:cxn>
                <a:cxn ang="0">
                  <a:pos x="0" y="350"/>
                </a:cxn>
                <a:cxn ang="0">
                  <a:pos x="1" y="268"/>
                </a:cxn>
                <a:cxn ang="0">
                  <a:pos x="5" y="197"/>
                </a:cxn>
                <a:cxn ang="0">
                  <a:pos x="11" y="138"/>
                </a:cxn>
                <a:cxn ang="0">
                  <a:pos x="16" y="89"/>
                </a:cxn>
                <a:cxn ang="0">
                  <a:pos x="24" y="50"/>
                </a:cxn>
                <a:cxn ang="0">
                  <a:pos x="29" y="22"/>
                </a:cxn>
                <a:cxn ang="0">
                  <a:pos x="33" y="5"/>
                </a:cxn>
                <a:cxn ang="0">
                  <a:pos x="35" y="0"/>
                </a:cxn>
              </a:cxnLst>
              <a:rect l="0" t="0" r="r" b="b"/>
              <a:pathLst>
                <a:path w="35" h="354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eo Sans Cyr" panose="020B050300000000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37"/>
            <p:cNvSpPr>
              <a:spLocks/>
            </p:cNvSpPr>
            <p:nvPr/>
          </p:nvSpPr>
          <p:spPr bwMode="auto">
            <a:xfrm>
              <a:off x="8121654" y="4648196"/>
              <a:ext cx="133349" cy="6127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8" y="17"/>
                </a:cxn>
                <a:cxn ang="0">
                  <a:pos x="15" y="37"/>
                </a:cxn>
                <a:cxn ang="0">
                  <a:pos x="25" y="69"/>
                </a:cxn>
                <a:cxn ang="0">
                  <a:pos x="36" y="108"/>
                </a:cxn>
                <a:cxn ang="0">
                  <a:pos x="49" y="160"/>
                </a:cxn>
                <a:cxn ang="0">
                  <a:pos x="60" y="222"/>
                </a:cxn>
                <a:cxn ang="0">
                  <a:pos x="73" y="295"/>
                </a:cxn>
                <a:cxn ang="0">
                  <a:pos x="84" y="380"/>
                </a:cxn>
                <a:cxn ang="0">
                  <a:pos x="62" y="386"/>
                </a:cxn>
                <a:cxn ang="0">
                  <a:pos x="56" y="332"/>
                </a:cxn>
                <a:cxn ang="0">
                  <a:pos x="51" y="270"/>
                </a:cxn>
                <a:cxn ang="0">
                  <a:pos x="41" y="205"/>
                </a:cxn>
                <a:cxn ang="0">
                  <a:pos x="30" y="134"/>
                </a:cxn>
                <a:cxn ang="0">
                  <a:pos x="17" y="65"/>
                </a:cxn>
                <a:cxn ang="0">
                  <a:pos x="0" y="0"/>
                </a:cxn>
              </a:cxnLst>
              <a:rect l="0" t="0" r="r" b="b"/>
              <a:pathLst>
                <a:path w="84" h="386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eo Sans Cyr" panose="020B050300000000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38"/>
            <p:cNvSpPr>
              <a:spLocks/>
            </p:cNvSpPr>
            <p:nvPr/>
          </p:nvSpPr>
          <p:spPr bwMode="auto">
            <a:xfrm>
              <a:off x="7178677" y="4760908"/>
              <a:ext cx="211136" cy="6826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33" y="11"/>
                </a:cxn>
                <a:cxn ang="0">
                  <a:pos x="131" y="43"/>
                </a:cxn>
                <a:cxn ang="0">
                  <a:pos x="0" y="33"/>
                </a:cxn>
                <a:cxn ang="0">
                  <a:pos x="4" y="0"/>
                </a:cxn>
              </a:cxnLst>
              <a:rect l="0" t="0" r="r" b="b"/>
              <a:pathLst>
                <a:path w="133" h="43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eo Sans Cyr" panose="020B050300000000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39"/>
            <p:cNvSpPr>
              <a:spLocks/>
            </p:cNvSpPr>
            <p:nvPr/>
          </p:nvSpPr>
          <p:spPr bwMode="auto">
            <a:xfrm>
              <a:off x="7593013" y="4127501"/>
              <a:ext cx="290511" cy="253999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75" y="48"/>
                </a:cxn>
                <a:cxn ang="0">
                  <a:pos x="168" y="87"/>
                </a:cxn>
                <a:cxn ang="0">
                  <a:pos x="158" y="115"/>
                </a:cxn>
                <a:cxn ang="0">
                  <a:pos x="149" y="138"/>
                </a:cxn>
                <a:cxn ang="0">
                  <a:pos x="142" y="151"/>
                </a:cxn>
                <a:cxn ang="0">
                  <a:pos x="136" y="158"/>
                </a:cxn>
                <a:cxn ang="0">
                  <a:pos x="134" y="160"/>
                </a:cxn>
                <a:cxn ang="0">
                  <a:pos x="0" y="11"/>
                </a:cxn>
                <a:cxn ang="0">
                  <a:pos x="4" y="13"/>
                </a:cxn>
                <a:cxn ang="0">
                  <a:pos x="13" y="15"/>
                </a:cxn>
                <a:cxn ang="0">
                  <a:pos x="30" y="18"/>
                </a:cxn>
                <a:cxn ang="0">
                  <a:pos x="52" y="20"/>
                </a:cxn>
                <a:cxn ang="0">
                  <a:pos x="80" y="20"/>
                </a:cxn>
                <a:cxn ang="0">
                  <a:pos x="104" y="18"/>
                </a:cxn>
                <a:cxn ang="0">
                  <a:pos x="129" y="15"/>
                </a:cxn>
                <a:cxn ang="0">
                  <a:pos x="151" y="9"/>
                </a:cxn>
                <a:cxn ang="0">
                  <a:pos x="168" y="5"/>
                </a:cxn>
                <a:cxn ang="0">
                  <a:pos x="179" y="2"/>
                </a:cxn>
                <a:cxn ang="0">
                  <a:pos x="183" y="0"/>
                </a:cxn>
              </a:cxnLst>
              <a:rect l="0" t="0" r="r" b="b"/>
              <a:pathLst>
                <a:path w="183" h="16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eo Sans Cyr" panose="020B050300000000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40"/>
            <p:cNvSpPr>
              <a:spLocks/>
            </p:cNvSpPr>
            <p:nvPr/>
          </p:nvSpPr>
          <p:spPr bwMode="auto">
            <a:xfrm>
              <a:off x="7264397" y="4144961"/>
              <a:ext cx="328611" cy="228601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125" y="144"/>
                </a:cxn>
                <a:cxn ang="0">
                  <a:pos x="122" y="142"/>
                </a:cxn>
                <a:cxn ang="0">
                  <a:pos x="112" y="136"/>
                </a:cxn>
                <a:cxn ang="0">
                  <a:pos x="99" y="129"/>
                </a:cxn>
                <a:cxn ang="0">
                  <a:pos x="84" y="117"/>
                </a:cxn>
                <a:cxn ang="0">
                  <a:pos x="66" y="103"/>
                </a:cxn>
                <a:cxn ang="0">
                  <a:pos x="49" y="84"/>
                </a:cxn>
                <a:cxn ang="0">
                  <a:pos x="38" y="69"/>
                </a:cxn>
                <a:cxn ang="0">
                  <a:pos x="27" y="52"/>
                </a:cxn>
                <a:cxn ang="0">
                  <a:pos x="17" y="35"/>
                </a:cxn>
                <a:cxn ang="0">
                  <a:pos x="8" y="21"/>
                </a:cxn>
                <a:cxn ang="0">
                  <a:pos x="0" y="6"/>
                </a:cxn>
                <a:cxn ang="0">
                  <a:pos x="64" y="6"/>
                </a:cxn>
                <a:cxn ang="0">
                  <a:pos x="107" y="4"/>
                </a:cxn>
                <a:cxn ang="0">
                  <a:pos x="155" y="2"/>
                </a:cxn>
                <a:cxn ang="0">
                  <a:pos x="207" y="0"/>
                </a:cxn>
              </a:cxnLst>
              <a:rect l="0" t="0" r="r" b="b"/>
              <a:pathLst>
                <a:path w="207" h="144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eo Sans Cyr" panose="020B050300000000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41"/>
            <p:cNvSpPr>
              <a:spLocks/>
            </p:cNvSpPr>
            <p:nvPr/>
          </p:nvSpPr>
          <p:spPr bwMode="auto">
            <a:xfrm>
              <a:off x="7593013" y="4124326"/>
              <a:ext cx="287336" cy="225426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6"/>
                </a:cxn>
                <a:cxn ang="0">
                  <a:pos x="179" y="17"/>
                </a:cxn>
                <a:cxn ang="0">
                  <a:pos x="175" y="34"/>
                </a:cxn>
                <a:cxn ang="0">
                  <a:pos x="171" y="52"/>
                </a:cxn>
                <a:cxn ang="0">
                  <a:pos x="168" y="69"/>
                </a:cxn>
                <a:cxn ang="0">
                  <a:pos x="160" y="93"/>
                </a:cxn>
                <a:cxn ang="0">
                  <a:pos x="153" y="114"/>
                </a:cxn>
                <a:cxn ang="0">
                  <a:pos x="145" y="129"/>
                </a:cxn>
                <a:cxn ang="0">
                  <a:pos x="140" y="138"/>
                </a:cxn>
                <a:cxn ang="0">
                  <a:pos x="138" y="142"/>
                </a:cxn>
                <a:cxn ang="0">
                  <a:pos x="0" y="13"/>
                </a:cxn>
                <a:cxn ang="0">
                  <a:pos x="90" y="9"/>
                </a:cxn>
                <a:cxn ang="0">
                  <a:pos x="181" y="0"/>
                </a:cxn>
              </a:cxnLst>
              <a:rect l="0" t="0" r="r" b="b"/>
              <a:pathLst>
                <a:path w="181" h="142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eo Sans Cyr" panose="020B05030000000000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-24573" y="443829"/>
            <a:ext cx="12216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142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Cyr" panose="020B0503000000000004" pitchFamily="34" charset="0"/>
                <a:cs typeface="Arial" panose="020B0604020202020204" pitchFamily="34" charset="0"/>
              </a:rPr>
              <a:t>Способы предоставления государственных услуг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22" y="1417480"/>
            <a:ext cx="1772474" cy="1254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12" y="1456611"/>
            <a:ext cx="2170610" cy="12155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9404" y="2567255"/>
            <a:ext cx="3319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Neo Sans Cyr Light"/>
                <a:cs typeface="Arial" pitchFamily="34" charset="0"/>
              </a:rPr>
              <a:t>Веб-портал "электронного правительства" </a:t>
            </a:r>
            <a:r>
              <a:rPr lang="en-US" sz="1600" dirty="0" smtClean="0">
                <a:solidFill>
                  <a:srgbClr val="002060"/>
                </a:solidFill>
                <a:latin typeface="Neo Sans Cyr Light"/>
                <a:cs typeface="Arial" pitchFamily="34" charset="0"/>
              </a:rPr>
              <a:t>www.egov.kz</a:t>
            </a:r>
            <a:endParaRPr lang="ru-RU" sz="1600" dirty="0">
              <a:solidFill>
                <a:srgbClr val="002060"/>
              </a:solidFill>
              <a:latin typeface="Neo Sans Cyr Ligh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0682" y="2527940"/>
            <a:ext cx="2519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Neo Sans Cyr Light"/>
                <a:cs typeface="Arial" pitchFamily="34" charset="0"/>
              </a:rPr>
              <a:t>Канцелярия организации </a:t>
            </a:r>
            <a:endParaRPr lang="ru-RU" sz="1600" dirty="0">
              <a:solidFill>
                <a:srgbClr val="002060"/>
              </a:solidFill>
              <a:latin typeface="Neo Sans Cyr Light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75857" y="2486748"/>
            <a:ext cx="3253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Neo Sans Cyr Light"/>
                <a:cs typeface="Arial" pitchFamily="34" charset="0"/>
              </a:rPr>
              <a:t>НАО «Государственная </a:t>
            </a:r>
            <a:r>
              <a:rPr lang="ru-RU" sz="1600" dirty="0">
                <a:solidFill>
                  <a:srgbClr val="002060"/>
                </a:solidFill>
                <a:latin typeface="Neo Sans Cyr Light"/>
                <a:cs typeface="Arial" pitchFamily="34" charset="0"/>
              </a:rPr>
              <a:t>корпорация «Правительство для граждан»</a:t>
            </a:r>
          </a:p>
        </p:txBody>
      </p:sp>
      <p:pic>
        <p:nvPicPr>
          <p:cNvPr id="33" name="Рисунок 1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 t="14766" r="9192" b="27193"/>
          <a:stretch>
            <a:fillRect/>
          </a:stretch>
        </p:blipFill>
        <p:spPr bwMode="auto">
          <a:xfrm>
            <a:off x="3175" y="5896842"/>
            <a:ext cx="12192000" cy="11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-1" y="5909849"/>
            <a:ext cx="12192000" cy="1129998"/>
          </a:xfrm>
          <a:prstGeom prst="rect">
            <a:avLst/>
          </a:prstGeom>
          <a:solidFill>
            <a:srgbClr val="142F6A">
              <a:alpha val="7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effectLst>
                <a:glow rad="127000">
                  <a:schemeClr val="accent1"/>
                </a:glo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32612" t="32164" r="31871" b="29106"/>
          <a:stretch/>
        </p:blipFill>
        <p:spPr>
          <a:xfrm>
            <a:off x="228600" y="3631907"/>
            <a:ext cx="1748533" cy="1072520"/>
          </a:xfrm>
          <a:prstGeom prst="rect">
            <a:avLst/>
          </a:prstGeom>
        </p:spPr>
      </p:pic>
      <p:pic>
        <p:nvPicPr>
          <p:cNvPr id="36" name="Рисунок 1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50" y="3596973"/>
            <a:ext cx="1737526" cy="114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/>
          <p:cNvCxnSpPr>
            <a:stCxn id="8" idx="2"/>
          </p:cNvCxnSpPr>
          <p:nvPr/>
        </p:nvCxnSpPr>
        <p:spPr>
          <a:xfrm flipH="1">
            <a:off x="1283022" y="3152030"/>
            <a:ext cx="886237" cy="3678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169258" y="3152030"/>
            <a:ext cx="843384" cy="32747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09404" y="4690681"/>
            <a:ext cx="10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Neo Sans Cyr Light"/>
                <a:cs typeface="Arial" pitchFamily="34" charset="0"/>
              </a:rPr>
              <a:t>АРМ ГО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149867" y="4690681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Neo Sans Cyr Light"/>
                <a:cs typeface="Arial" pitchFamily="34" charset="0"/>
              </a:rPr>
              <a:t>ИС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9549" y="5099045"/>
            <a:ext cx="1177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i="1" dirty="0">
                <a:solidFill>
                  <a:srgbClr val="002060"/>
                </a:solidFill>
                <a:latin typeface="Neo Sans Cyr Light"/>
                <a:cs typeface="Arial" pitchFamily="34" charset="0"/>
              </a:rPr>
              <a:t>О государственных </a:t>
            </a:r>
            <a:r>
              <a:rPr lang="ru-RU" sz="1200" i="1" dirty="0" smtClean="0">
                <a:solidFill>
                  <a:srgbClr val="002060"/>
                </a:solidFill>
                <a:latin typeface="Neo Sans Cyr Light"/>
                <a:cs typeface="Arial" pitchFamily="34" charset="0"/>
              </a:rPr>
              <a:t>услугах Закон </a:t>
            </a:r>
            <a:r>
              <a:rPr lang="ru-RU" sz="1200" i="1" dirty="0">
                <a:solidFill>
                  <a:srgbClr val="002060"/>
                </a:solidFill>
                <a:latin typeface="Neo Sans Cyr Light"/>
                <a:cs typeface="Arial" pitchFamily="34" charset="0"/>
              </a:rPr>
              <a:t>Республики Казахстан от 15 апреля 2013 года № </a:t>
            </a:r>
            <a:r>
              <a:rPr lang="ru-RU" sz="1200" i="1" dirty="0" smtClean="0">
                <a:solidFill>
                  <a:srgbClr val="002060"/>
                </a:solidFill>
                <a:latin typeface="Neo Sans Cyr Light"/>
                <a:cs typeface="Arial" pitchFamily="34" charset="0"/>
              </a:rPr>
              <a:t>88-V</a:t>
            </a:r>
          </a:p>
          <a:p>
            <a:pPr fontAlgn="base"/>
            <a:r>
              <a:rPr lang="ru-RU" sz="1200" b="1" i="1" dirty="0"/>
              <a:t>Статья 21. Оказание государственных услуг в электронной </a:t>
            </a:r>
            <a:r>
              <a:rPr lang="ru-RU" sz="1200" b="1" i="1" dirty="0" smtClean="0"/>
              <a:t>форме п</a:t>
            </a:r>
            <a:r>
              <a:rPr lang="ru-RU" sz="1200" i="1" dirty="0" smtClean="0"/>
              <a:t>1</a:t>
            </a:r>
            <a:r>
              <a:rPr lang="ru-RU" sz="1200" i="1" dirty="0"/>
              <a:t>. Оказание государственных услуг в электронной форме осуществляется посредством веб-портала "электронного правительства" и объектов информатизации, интегрированных с сервисами, размещенными на шлюзе "электронного правительства", внешнем шлюзе "электронного правительства", в соответствии с законодательством Республики Казахстан.</a:t>
            </a:r>
            <a:endParaRPr lang="ru-RU" sz="1200" i="1" dirty="0">
              <a:solidFill>
                <a:srgbClr val="002060"/>
              </a:solidFill>
              <a:latin typeface="Neo Sans Cyr Ligh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1BBC8B90-3A65-FA47-8673-5B6D8F202A5B}"/>
              </a:ext>
            </a:extLst>
          </p:cNvPr>
          <p:cNvSpPr/>
          <p:nvPr/>
        </p:nvSpPr>
        <p:spPr>
          <a:xfrm>
            <a:off x="608302" y="1007155"/>
            <a:ext cx="272632" cy="981098"/>
          </a:xfrm>
          <a:prstGeom prst="rect">
            <a:avLst/>
          </a:prstGeom>
          <a:noFill/>
        </p:spPr>
        <p:txBody>
          <a:bodyPr wrap="none" lIns="57210" tIns="28605" rIns="57210" bIns="28605">
            <a:spAutoFit/>
          </a:bodyPr>
          <a:lstStyle/>
          <a:p>
            <a:pPr algn="ctr" defTabSz="286044"/>
            <a:r>
              <a:rPr lang="en-US" sz="6000" dirty="0">
                <a:ln w="0"/>
                <a:solidFill>
                  <a:srgbClr val="00B050"/>
                </a:solidFill>
                <a:latin typeface="Neo Sans Cyr" panose="020B0503000000000004" pitchFamily="34" charset="0"/>
              </a:rPr>
              <a:t>1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="" xmlns:a16="http://schemas.microsoft.com/office/drawing/2014/main" id="{88181051-9768-3148-BC0A-42D9D334E5DB}"/>
              </a:ext>
            </a:extLst>
          </p:cNvPr>
          <p:cNvSpPr/>
          <p:nvPr/>
        </p:nvSpPr>
        <p:spPr>
          <a:xfrm>
            <a:off x="536969" y="1727903"/>
            <a:ext cx="415298" cy="981098"/>
          </a:xfrm>
          <a:prstGeom prst="rect">
            <a:avLst/>
          </a:prstGeom>
          <a:noFill/>
        </p:spPr>
        <p:txBody>
          <a:bodyPr wrap="none" lIns="57210" tIns="28605" rIns="57210" bIns="28605">
            <a:spAutoFit/>
          </a:bodyPr>
          <a:lstStyle/>
          <a:p>
            <a:pPr algn="ctr" defTabSz="286044"/>
            <a:r>
              <a:rPr lang="en-US" sz="6000" dirty="0">
                <a:ln w="0"/>
                <a:solidFill>
                  <a:srgbClr val="142F6A"/>
                </a:solidFill>
                <a:latin typeface="Neo Sans Cyr" panose="020B0503000000000004" pitchFamily="34" charset="0"/>
              </a:rPr>
              <a:t>2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="" xmlns:a16="http://schemas.microsoft.com/office/drawing/2014/main" id="{E9234087-AA58-844C-B19E-697AB1EB56AA}"/>
              </a:ext>
            </a:extLst>
          </p:cNvPr>
          <p:cNvSpPr/>
          <p:nvPr/>
        </p:nvSpPr>
        <p:spPr>
          <a:xfrm>
            <a:off x="511443" y="2456144"/>
            <a:ext cx="440946" cy="981098"/>
          </a:xfrm>
          <a:prstGeom prst="rect">
            <a:avLst/>
          </a:prstGeom>
          <a:noFill/>
        </p:spPr>
        <p:txBody>
          <a:bodyPr wrap="none" lIns="57210" tIns="28605" rIns="57210" bIns="28605">
            <a:spAutoFit/>
          </a:bodyPr>
          <a:lstStyle/>
          <a:p>
            <a:pPr algn="ctr" defTabSz="286044"/>
            <a:r>
              <a:rPr lang="en-US" sz="6000" dirty="0">
                <a:ln w="0"/>
                <a:solidFill>
                  <a:srgbClr val="00B050"/>
                </a:solidFill>
                <a:latin typeface="Neo Sans Cyr" panose="020B0503000000000004" pitchFamily="34" charset="0"/>
              </a:rPr>
              <a:t>3</a:t>
            </a:r>
          </a:p>
        </p:txBody>
      </p:sp>
      <p:sp>
        <p:nvSpPr>
          <p:cNvPr id="7" name="Rectangle 28">
            <a:extLst>
              <a:ext uri="{FF2B5EF4-FFF2-40B4-BE49-F238E27FC236}">
                <a16:creationId xmlns="" xmlns:a16="http://schemas.microsoft.com/office/drawing/2014/main" id="{79CCDEDA-CEAB-2B4C-A2F3-E43C7F6B7FCE}"/>
              </a:ext>
            </a:extLst>
          </p:cNvPr>
          <p:cNvSpPr/>
          <p:nvPr/>
        </p:nvSpPr>
        <p:spPr>
          <a:xfrm>
            <a:off x="547388" y="3437242"/>
            <a:ext cx="410490" cy="981098"/>
          </a:xfrm>
          <a:prstGeom prst="rect">
            <a:avLst/>
          </a:prstGeom>
          <a:noFill/>
        </p:spPr>
        <p:txBody>
          <a:bodyPr wrap="none" lIns="57210" tIns="28605" rIns="57210" bIns="28605">
            <a:spAutoFit/>
          </a:bodyPr>
          <a:lstStyle/>
          <a:p>
            <a:pPr algn="ctr" defTabSz="286044"/>
            <a:r>
              <a:rPr lang="en-US" sz="6000" dirty="0">
                <a:ln w="0"/>
                <a:solidFill>
                  <a:srgbClr val="142F6A"/>
                </a:solidFill>
                <a:latin typeface="Neo Sans Cyr" panose="020B0503000000000004" pitchFamily="34" charset="0"/>
              </a:rPr>
              <a:t>4</a:t>
            </a:r>
          </a:p>
        </p:txBody>
      </p:sp>
      <p:sp>
        <p:nvSpPr>
          <p:cNvPr id="8" name="Rectangle 35">
            <a:extLst>
              <a:ext uri="{FF2B5EF4-FFF2-40B4-BE49-F238E27FC236}">
                <a16:creationId xmlns="" xmlns:a16="http://schemas.microsoft.com/office/drawing/2014/main" id="{D42DA001-B49B-E843-A395-76B9CF700B88}"/>
              </a:ext>
            </a:extLst>
          </p:cNvPr>
          <p:cNvSpPr/>
          <p:nvPr/>
        </p:nvSpPr>
        <p:spPr>
          <a:xfrm>
            <a:off x="598155" y="5075703"/>
            <a:ext cx="400872" cy="888765"/>
          </a:xfrm>
          <a:prstGeom prst="rect">
            <a:avLst/>
          </a:prstGeom>
          <a:noFill/>
        </p:spPr>
        <p:txBody>
          <a:bodyPr wrap="none" lIns="57210" tIns="28605" rIns="57210" bIns="28605">
            <a:spAutoFit/>
          </a:bodyPr>
          <a:lstStyle/>
          <a:p>
            <a:pPr algn="ctr" defTabSz="286044"/>
            <a:r>
              <a:rPr lang="en-US" sz="5400" dirty="0">
                <a:ln w="0"/>
                <a:solidFill>
                  <a:srgbClr val="00B050"/>
                </a:solidFill>
                <a:latin typeface="Neo Sans Cyr" panose="020B0503000000000004" pitchFamily="34" charset="0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7388" y="397876"/>
            <a:ext cx="7941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142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Cyr" panose="020B0503000000000004" pitchFamily="34" charset="0"/>
                <a:cs typeface="Arial" panose="020B0604020202020204" pitchFamily="34" charset="0"/>
              </a:rPr>
              <a:t>Статья 5. Права и обязанности </a:t>
            </a:r>
            <a:r>
              <a:rPr lang="ru-RU" sz="3200" dirty="0" err="1">
                <a:solidFill>
                  <a:srgbClr val="142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Cyr" panose="020B0503000000000004" pitchFamily="34" charset="0"/>
                <a:cs typeface="Arial" panose="020B0604020202020204" pitchFamily="34" charset="0"/>
              </a:rPr>
              <a:t>услугодателей</a:t>
            </a:r>
            <a:endParaRPr lang="ru-RU" sz="3200" dirty="0">
              <a:solidFill>
                <a:srgbClr val="142F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Cyr" panose="020B05030000000000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8399" y="1181198"/>
            <a:ext cx="10881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оказывать государственные услуги в соответствии с подзаконными нормативными правовыми актами, определяющими порядок оказания государственных услуг;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68399" y="1867430"/>
            <a:ext cx="10287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создавать необходимые условия для лиц с ограниченными возможностями при получении ими государственных услуг;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68399" y="2590991"/>
            <a:ext cx="10388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>
                <a:solidFill>
                  <a:srgbClr val="00B050"/>
                </a:solidFill>
                <a:latin typeface="Neo Sans Cyr Light"/>
              </a:rPr>
              <a:t>предоставлять полную и достоверную информацию о порядке оказания государственных услуг </a:t>
            </a:r>
            <a:r>
              <a:rPr lang="ru-RU" sz="1600" dirty="0" err="1">
                <a:solidFill>
                  <a:srgbClr val="00B050"/>
                </a:solidFill>
                <a:latin typeface="Neo Sans Cyr Light"/>
              </a:rPr>
              <a:t>услугополучателям</a:t>
            </a:r>
            <a:r>
              <a:rPr lang="ru-RU" sz="1600" dirty="0">
                <a:solidFill>
                  <a:srgbClr val="00B050"/>
                </a:solidFill>
                <a:latin typeface="Neo Sans Cyr Light"/>
              </a:rPr>
              <a:t> в доступной форме;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68399" y="3190728"/>
            <a:ext cx="107315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предоставлять центральным государственным органам, местным исполнительным органам областей, городов республиканского значения, столицы, районов, городов областного значения, </a:t>
            </a:r>
            <a:r>
              <a:rPr lang="ru-RU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акимам</a:t>
            </a:r>
            <a:r>
              <a:rPr lang="ru-RU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районов в городе, городов районного значения, поселков, сел, сельских округов, иным </a:t>
            </a:r>
            <a:r>
              <a:rPr lang="ru-RU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услугодателям</a:t>
            </a:r>
            <a:r>
              <a:rPr lang="ru-RU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, Государственной корпорации документы и информацию, необходимые для оказания государственных услуг, в том числе посредством интеграции информационных систем, в соответствии с законодательством Республики Казахстан;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68399" y="4871067"/>
            <a:ext cx="10708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>
                <a:solidFill>
                  <a:srgbClr val="00B050"/>
                </a:solidFill>
                <a:latin typeface="Neo Sans Cyr Light"/>
              </a:rPr>
              <a:t>обеспечить доставку результата государственной услуги в Государственную корпорацию, оказываемой через Государственную корпорацию, не позднее чем за сутки до истечения срока оказания государственной услуги, установленного подзаконным нормативным правовым актом, определяющим порядок оказания государственной услуги , за исключением государственных услуг, оказываемых в течение одного рабочего дня;</a:t>
            </a:r>
          </a:p>
        </p:txBody>
      </p:sp>
    </p:spTree>
    <p:extLst>
      <p:ext uri="{BB962C8B-B14F-4D97-AF65-F5344CB8AC3E}">
        <p14:creationId xmlns:p14="http://schemas.microsoft.com/office/powerpoint/2010/main" val="41768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>
            <a:extLst>
              <a:ext uri="{FF2B5EF4-FFF2-40B4-BE49-F238E27FC236}">
                <a16:creationId xmlns="" xmlns:a16="http://schemas.microsoft.com/office/drawing/2014/main" id="{89506959-76B8-044A-9009-1DD9CC8D4B26}"/>
              </a:ext>
            </a:extLst>
          </p:cNvPr>
          <p:cNvSpPr/>
          <p:nvPr/>
        </p:nvSpPr>
        <p:spPr>
          <a:xfrm>
            <a:off x="485599" y="259413"/>
            <a:ext cx="440946" cy="981098"/>
          </a:xfrm>
          <a:prstGeom prst="rect">
            <a:avLst/>
          </a:prstGeom>
          <a:noFill/>
        </p:spPr>
        <p:txBody>
          <a:bodyPr wrap="none" lIns="57210" tIns="28605" rIns="57210" bIns="28605">
            <a:spAutoFit/>
          </a:bodyPr>
          <a:lstStyle/>
          <a:p>
            <a:pPr algn="ctr" defTabSz="286044"/>
            <a:r>
              <a:rPr lang="en-US" sz="6000" dirty="0">
                <a:ln w="0"/>
                <a:solidFill>
                  <a:srgbClr val="00B050"/>
                </a:solidFill>
                <a:latin typeface="Neo Sans Cyr" panose="020B0503000000000004" pitchFamily="34" charset="0"/>
              </a:rPr>
              <a:t>6</a:t>
            </a:r>
          </a:p>
        </p:txBody>
      </p:sp>
      <p:sp>
        <p:nvSpPr>
          <p:cNvPr id="5" name="Rectangle 28">
            <a:extLst>
              <a:ext uri="{FF2B5EF4-FFF2-40B4-BE49-F238E27FC236}">
                <a16:creationId xmlns="" xmlns:a16="http://schemas.microsoft.com/office/drawing/2014/main" id="{79CCDEDA-CEAB-2B4C-A2F3-E43C7F6B7FCE}"/>
              </a:ext>
            </a:extLst>
          </p:cNvPr>
          <p:cNvSpPr/>
          <p:nvPr/>
        </p:nvSpPr>
        <p:spPr>
          <a:xfrm>
            <a:off x="508842" y="1039093"/>
            <a:ext cx="394460" cy="981098"/>
          </a:xfrm>
          <a:prstGeom prst="rect">
            <a:avLst/>
          </a:prstGeom>
          <a:noFill/>
        </p:spPr>
        <p:txBody>
          <a:bodyPr wrap="none" lIns="57210" tIns="28605" rIns="57210" bIns="28605">
            <a:spAutoFit/>
          </a:bodyPr>
          <a:lstStyle/>
          <a:p>
            <a:pPr algn="ctr" defTabSz="286044"/>
            <a:r>
              <a:rPr lang="ru-RU" sz="6000" dirty="0" smtClean="0">
                <a:ln w="0"/>
                <a:solidFill>
                  <a:srgbClr val="002060"/>
                </a:solidFill>
                <a:latin typeface="Neo Sans Cyr" panose="020B0503000000000004" pitchFamily="34" charset="0"/>
              </a:rPr>
              <a:t>7</a:t>
            </a:r>
            <a:endParaRPr lang="en-US" sz="6000" dirty="0">
              <a:ln w="0"/>
              <a:solidFill>
                <a:srgbClr val="002060"/>
              </a:solidFill>
              <a:latin typeface="Neo Sans Cyr" panose="020B05030000000000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6275" y="426796"/>
            <a:ext cx="10671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повышать квалификацию работников в сфере оказания государственных услуг, а также обучать навыкам общения с лицами с инвалидностью;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6274" y="1130277"/>
            <a:ext cx="10671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рассматривать жалобы </a:t>
            </a:r>
            <a:r>
              <a:rPr lang="ru-RU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услугополучателей</a:t>
            </a:r>
            <a:r>
              <a:rPr lang="ru-RU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и информировать их о результатах рассмотрения в сроки, установленные настоящим </a:t>
            </a:r>
            <a:r>
              <a:rPr lang="ru-RU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  <a:hlinkClick r:id="rId2"/>
              </a:rPr>
              <a:t>Законом</a:t>
            </a:r>
            <a:r>
              <a:rPr lang="ru-RU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8" name="Rectangle 28">
            <a:extLst>
              <a:ext uri="{FF2B5EF4-FFF2-40B4-BE49-F238E27FC236}">
                <a16:creationId xmlns="" xmlns:a16="http://schemas.microsoft.com/office/drawing/2014/main" id="{79CCDEDA-CEAB-2B4C-A2F3-E43C7F6B7FCE}"/>
              </a:ext>
            </a:extLst>
          </p:cNvPr>
          <p:cNvSpPr/>
          <p:nvPr/>
        </p:nvSpPr>
        <p:spPr>
          <a:xfrm>
            <a:off x="482393" y="1810618"/>
            <a:ext cx="447359" cy="981098"/>
          </a:xfrm>
          <a:prstGeom prst="rect">
            <a:avLst/>
          </a:prstGeom>
          <a:noFill/>
        </p:spPr>
        <p:txBody>
          <a:bodyPr wrap="none" lIns="57210" tIns="28605" rIns="57210" bIns="28605">
            <a:spAutoFit/>
          </a:bodyPr>
          <a:lstStyle/>
          <a:p>
            <a:pPr algn="ctr" defTabSz="286044"/>
            <a:r>
              <a:rPr lang="kk-KZ" sz="6000" dirty="0" smtClean="0">
                <a:ln w="0"/>
                <a:solidFill>
                  <a:srgbClr val="00B050"/>
                </a:solidFill>
                <a:latin typeface="Neo Sans Cyr" panose="020B0503000000000004" pitchFamily="34" charset="0"/>
              </a:rPr>
              <a:t>8</a:t>
            </a:r>
            <a:endParaRPr lang="en-US" sz="6000" dirty="0">
              <a:ln w="0"/>
              <a:solidFill>
                <a:srgbClr val="00B050"/>
              </a:solidFill>
              <a:latin typeface="Neo Sans Cyr" panose="020B05030000000000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3198" y="1963933"/>
            <a:ext cx="10738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обеспечивать возможность получения информации </a:t>
            </a:r>
            <a:r>
              <a:rPr lang="ru-RU" dirty="0" err="1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услугополучателями</a:t>
            </a:r>
            <a:r>
              <a:rPr lang="ru-RU" dirty="0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о стадии исполнения государственной услуги;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13198" y="3586093"/>
            <a:ext cx="10687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обеспечивать бесперебойное функционирование ИС, используемых для оказания государственных услуг, а также содержащих необходимые актуальные сведения для их оказания;</a:t>
            </a:r>
          </a:p>
        </p:txBody>
      </p:sp>
      <p:sp>
        <p:nvSpPr>
          <p:cNvPr id="11" name="Rectangle 28">
            <a:extLst>
              <a:ext uri="{FF2B5EF4-FFF2-40B4-BE49-F238E27FC236}">
                <a16:creationId xmlns="" xmlns:a16="http://schemas.microsoft.com/office/drawing/2014/main" id="{79CCDEDA-CEAB-2B4C-A2F3-E43C7F6B7FCE}"/>
              </a:ext>
            </a:extLst>
          </p:cNvPr>
          <p:cNvSpPr/>
          <p:nvPr/>
        </p:nvSpPr>
        <p:spPr>
          <a:xfrm>
            <a:off x="485599" y="2590389"/>
            <a:ext cx="440946" cy="981098"/>
          </a:xfrm>
          <a:prstGeom prst="rect">
            <a:avLst/>
          </a:prstGeom>
          <a:noFill/>
        </p:spPr>
        <p:txBody>
          <a:bodyPr wrap="none" lIns="57210" tIns="28605" rIns="57210" bIns="28605">
            <a:spAutoFit/>
          </a:bodyPr>
          <a:lstStyle/>
          <a:p>
            <a:pPr algn="ctr" defTabSz="286044"/>
            <a:r>
              <a:rPr lang="ru-RU" sz="6000" dirty="0" smtClean="0">
                <a:ln w="0"/>
                <a:solidFill>
                  <a:srgbClr val="002060"/>
                </a:solidFill>
                <a:latin typeface="Neo Sans Cyr" panose="020B0503000000000004" pitchFamily="34" charset="0"/>
              </a:rPr>
              <a:t>9</a:t>
            </a:r>
            <a:endParaRPr lang="en-US" sz="6000" dirty="0">
              <a:ln w="0"/>
              <a:solidFill>
                <a:srgbClr val="002060"/>
              </a:solidFill>
              <a:latin typeface="Neo Sans Cyr" panose="020B05030000000000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6274" y="2719672"/>
            <a:ext cx="10871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принимать меры, направленные на восстановление нарушенных прав, свобод и законных интересов </a:t>
            </a:r>
            <a:r>
              <a:rPr lang="ru-RU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услугополучателей</a:t>
            </a:r>
            <a:r>
              <a:rPr lang="ru-RU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3" name="Rectangle 28">
            <a:extLst>
              <a:ext uri="{FF2B5EF4-FFF2-40B4-BE49-F238E27FC236}">
                <a16:creationId xmlns="" xmlns:a16="http://schemas.microsoft.com/office/drawing/2014/main" id="{79CCDEDA-CEAB-2B4C-A2F3-E43C7F6B7FCE}"/>
              </a:ext>
            </a:extLst>
          </p:cNvPr>
          <p:cNvSpPr/>
          <p:nvPr/>
        </p:nvSpPr>
        <p:spPr>
          <a:xfrm>
            <a:off x="448685" y="3440172"/>
            <a:ext cx="606056" cy="981098"/>
          </a:xfrm>
          <a:prstGeom prst="rect">
            <a:avLst/>
          </a:prstGeom>
          <a:noFill/>
        </p:spPr>
        <p:txBody>
          <a:bodyPr wrap="none" lIns="57210" tIns="28605" rIns="57210" bIns="28605">
            <a:spAutoFit/>
          </a:bodyPr>
          <a:lstStyle/>
          <a:p>
            <a:pPr algn="ctr" defTabSz="286044"/>
            <a:r>
              <a:rPr lang="ru-RU" sz="6000" dirty="0" smtClean="0">
                <a:ln w="0"/>
                <a:solidFill>
                  <a:srgbClr val="00B050"/>
                </a:solidFill>
                <a:latin typeface="Neo Sans Cyr" panose="020B0503000000000004" pitchFamily="34" charset="0"/>
              </a:rPr>
              <a:t>10</a:t>
            </a:r>
            <a:endParaRPr lang="en-US" sz="6000" dirty="0">
              <a:ln w="0"/>
              <a:solidFill>
                <a:srgbClr val="00B050"/>
              </a:solidFill>
              <a:latin typeface="Neo Sans Cyr" panose="020B0503000000000004" pitchFamily="34" charset="0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="" xmlns:a16="http://schemas.microsoft.com/office/drawing/2014/main" id="{79CCDEDA-CEAB-2B4C-A2F3-E43C7F6B7FCE}"/>
              </a:ext>
            </a:extLst>
          </p:cNvPr>
          <p:cNvSpPr/>
          <p:nvPr/>
        </p:nvSpPr>
        <p:spPr>
          <a:xfrm>
            <a:off x="456084" y="4312143"/>
            <a:ext cx="580408" cy="981098"/>
          </a:xfrm>
          <a:prstGeom prst="rect">
            <a:avLst/>
          </a:prstGeom>
          <a:noFill/>
        </p:spPr>
        <p:txBody>
          <a:bodyPr wrap="none" lIns="57210" tIns="28605" rIns="57210" bIns="28605">
            <a:spAutoFit/>
          </a:bodyPr>
          <a:lstStyle/>
          <a:p>
            <a:pPr algn="ctr" defTabSz="286044"/>
            <a:r>
              <a:rPr lang="ru-RU" sz="6000" dirty="0" smtClean="0">
                <a:ln w="0"/>
                <a:solidFill>
                  <a:srgbClr val="002060"/>
                </a:solidFill>
                <a:latin typeface="Neo Sans Cyr" panose="020B0503000000000004" pitchFamily="34" charset="0"/>
              </a:rPr>
              <a:t>1 1</a:t>
            </a:r>
            <a:endParaRPr lang="en-US" sz="6000" dirty="0">
              <a:ln w="0"/>
              <a:solidFill>
                <a:srgbClr val="002060"/>
              </a:solidFill>
              <a:latin typeface="Neo Sans Cyr" panose="020B05030000000000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7407" y="4320391"/>
            <a:ext cx="10553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обеспечивать внесение данных в информационную систему мониторинга оказания государственных услуг о стадии оказания государственной услуги в порядке, установленном уполномоченным органом в сфере информатизации;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26774" y="5290879"/>
            <a:ext cx="10810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использовать электронные документы из сервиса цифровых документов для оказания государственных услуг в случаях, предусмотренных подзаконными нормативными правовыми актами, определяющими порядок оказания государственных услуг;</a:t>
            </a:r>
          </a:p>
        </p:txBody>
      </p:sp>
      <p:sp>
        <p:nvSpPr>
          <p:cNvPr id="17" name="Rectangle 28">
            <a:extLst>
              <a:ext uri="{FF2B5EF4-FFF2-40B4-BE49-F238E27FC236}">
                <a16:creationId xmlns="" xmlns:a16="http://schemas.microsoft.com/office/drawing/2014/main" id="{79CCDEDA-CEAB-2B4C-A2F3-E43C7F6B7FCE}"/>
              </a:ext>
            </a:extLst>
          </p:cNvPr>
          <p:cNvSpPr/>
          <p:nvPr/>
        </p:nvSpPr>
        <p:spPr>
          <a:xfrm>
            <a:off x="490813" y="5279111"/>
            <a:ext cx="572394" cy="981098"/>
          </a:xfrm>
          <a:prstGeom prst="rect">
            <a:avLst/>
          </a:prstGeom>
          <a:noFill/>
        </p:spPr>
        <p:txBody>
          <a:bodyPr wrap="none" lIns="57210" tIns="28605" rIns="57210" bIns="28605">
            <a:spAutoFit/>
          </a:bodyPr>
          <a:lstStyle/>
          <a:p>
            <a:pPr algn="ctr" defTabSz="286044"/>
            <a:r>
              <a:rPr lang="ru-RU" sz="6000" dirty="0">
                <a:ln w="0"/>
                <a:solidFill>
                  <a:srgbClr val="00B050"/>
                </a:solidFill>
                <a:latin typeface="Neo Sans Cyr" panose="020B0503000000000004" pitchFamily="34" charset="0"/>
              </a:rPr>
              <a:t>12</a:t>
            </a:r>
            <a:endParaRPr lang="en-US" sz="6000" dirty="0">
              <a:ln w="0"/>
              <a:solidFill>
                <a:srgbClr val="00B050"/>
              </a:solidFill>
              <a:latin typeface="Neo Sans Cyr" panose="020B050300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="" xmlns:a16="http://schemas.microsoft.com/office/drawing/2014/main" id="{79CCDEDA-CEAB-2B4C-A2F3-E43C7F6B7FCE}"/>
              </a:ext>
            </a:extLst>
          </p:cNvPr>
          <p:cNvSpPr/>
          <p:nvPr/>
        </p:nvSpPr>
        <p:spPr>
          <a:xfrm>
            <a:off x="552018" y="2278321"/>
            <a:ext cx="567585" cy="981098"/>
          </a:xfrm>
          <a:prstGeom prst="rect">
            <a:avLst/>
          </a:prstGeom>
          <a:noFill/>
        </p:spPr>
        <p:txBody>
          <a:bodyPr wrap="none" lIns="57210" tIns="28605" rIns="57210" bIns="28605">
            <a:spAutoFit/>
          </a:bodyPr>
          <a:lstStyle/>
          <a:p>
            <a:pPr algn="ctr" defTabSz="286044"/>
            <a:r>
              <a:rPr lang="ru-RU" sz="6000" dirty="0" smtClean="0">
                <a:ln w="0"/>
                <a:solidFill>
                  <a:srgbClr val="00B050"/>
                </a:solidFill>
                <a:latin typeface="Neo Sans Cyr" panose="020B0503000000000004" pitchFamily="34" charset="0"/>
              </a:rPr>
              <a:t>14</a:t>
            </a:r>
            <a:endParaRPr lang="en-US" sz="6000" dirty="0">
              <a:ln w="0"/>
              <a:solidFill>
                <a:srgbClr val="00B050"/>
              </a:solidFill>
              <a:latin typeface="Neo Sans Cyr" panose="020B05030000000000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9603" y="2459296"/>
            <a:ext cx="106775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отказывать в оказании государственных услуг в случаях и по основаниям, которые установлены законами Республики Казахстан.</a:t>
            </a:r>
          </a:p>
          <a:p>
            <a:pPr fontAlgn="base"/>
            <a:r>
              <a:rPr lang="ru-RU" dirty="0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   </a:t>
            </a:r>
          </a:p>
          <a:p>
            <a:pPr fontAlgn="base"/>
            <a:r>
              <a:rPr lang="ru-RU" dirty="0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  При оказании государственных услуг не допускается истребования от </a:t>
            </a:r>
            <a:r>
              <a:rPr lang="ru-RU" dirty="0" err="1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услугополучателей</a:t>
            </a:r>
            <a:r>
              <a:rPr lang="ru-RU" dirty="0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:</a:t>
            </a:r>
          </a:p>
          <a:p>
            <a:pPr fontAlgn="base"/>
            <a:r>
              <a:rPr lang="ru-RU" dirty="0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      1) документов и сведений, которые могут быть получены из информационных систем, используемых для оказания государственных услуг, или сервиса цифровых документов;</a:t>
            </a:r>
          </a:p>
          <a:p>
            <a:pPr fontAlgn="base"/>
            <a:r>
              <a:rPr lang="ru-RU" dirty="0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      2) нотариально засвидетельствованных копий документов, оригиналы которых представлены для сверки </a:t>
            </a:r>
            <a:r>
              <a:rPr lang="ru-RU" dirty="0" err="1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услугодателю</a:t>
            </a:r>
            <a:r>
              <a:rPr lang="ru-RU" dirty="0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, Государственной корпорации, за исключением случаев, предусмотренных законодательством Республики Казахстан о социальной защите.</a:t>
            </a:r>
          </a:p>
        </p:txBody>
      </p:sp>
      <p:sp>
        <p:nvSpPr>
          <p:cNvPr id="20" name="Rectangle 28">
            <a:extLst>
              <a:ext uri="{FF2B5EF4-FFF2-40B4-BE49-F238E27FC236}">
                <a16:creationId xmlns="" xmlns:a16="http://schemas.microsoft.com/office/drawing/2014/main" id="{79CCDEDA-CEAB-2B4C-A2F3-E43C7F6B7FCE}"/>
              </a:ext>
            </a:extLst>
          </p:cNvPr>
          <p:cNvSpPr/>
          <p:nvPr/>
        </p:nvSpPr>
        <p:spPr>
          <a:xfrm>
            <a:off x="521561" y="1097221"/>
            <a:ext cx="598042" cy="981098"/>
          </a:xfrm>
          <a:prstGeom prst="rect">
            <a:avLst/>
          </a:prstGeom>
          <a:noFill/>
        </p:spPr>
        <p:txBody>
          <a:bodyPr wrap="none" lIns="57210" tIns="28605" rIns="57210" bIns="28605">
            <a:spAutoFit/>
          </a:bodyPr>
          <a:lstStyle/>
          <a:p>
            <a:pPr algn="ctr" defTabSz="286044"/>
            <a:r>
              <a:rPr lang="ru-RU" sz="6000" dirty="0" smtClean="0">
                <a:ln w="0"/>
                <a:solidFill>
                  <a:srgbClr val="002060"/>
                </a:solidFill>
                <a:latin typeface="Neo Sans Cyr" panose="020B0503000000000004" pitchFamily="34" charset="0"/>
              </a:rPr>
              <a:t>13</a:t>
            </a:r>
            <a:endParaRPr lang="en-US" sz="6000" dirty="0">
              <a:ln w="0"/>
              <a:solidFill>
                <a:srgbClr val="002060"/>
              </a:solidFill>
              <a:latin typeface="Neo Sans Cyr" panose="020B05030000000000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69235" y="1036249"/>
            <a:ext cx="10677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получать письменное согласие или согласие, подтвержденное электронной цифровой подписью, либо согласие посредством абонентского устройства сотовой связи </a:t>
            </a:r>
            <a:r>
              <a:rPr lang="ru-RU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услугополучателя</a:t>
            </a:r>
            <a:r>
              <a:rPr lang="ru-RU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на использование сведений, составляющих охраняемую законом тайну, содержащихся в информационных системах, при оказании государственных услуг, если иное не предусмотрено законами Республики Казахстан;</a:t>
            </a:r>
          </a:p>
        </p:txBody>
      </p:sp>
    </p:spTree>
    <p:extLst>
      <p:ext uri="{BB962C8B-B14F-4D97-AF65-F5344CB8AC3E}">
        <p14:creationId xmlns:p14="http://schemas.microsoft.com/office/powerpoint/2010/main" val="25673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64" y="203940"/>
            <a:ext cx="1442532" cy="14425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3996" y="1646472"/>
            <a:ext cx="11638004" cy="1118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Приказ Председателя Агентства Республики Казахстан по делам государственной службы и противодействию коррупции от 8 декабря 2016 года № </a:t>
            </a:r>
            <a:r>
              <a:rPr lang="ru-RU" dirty="0" smtClean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78 </a:t>
            </a:r>
            <a:r>
              <a:rPr lang="ru-RU" sz="2000" b="1" dirty="0" smtClean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Об </a:t>
            </a:r>
            <a:r>
              <a:rPr lang="ru-RU" sz="2000" b="1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утверждении Правил государственного контроля за качеством оказания государственных услуг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48100" y="3071073"/>
            <a:ext cx="8013700" cy="288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Глава 3. Порядок проведения внутреннего государственного контроля</a:t>
            </a:r>
          </a:p>
          <a:p>
            <a:pPr algn="just">
              <a:lnSpc>
                <a:spcPct val="115000"/>
              </a:lnSpc>
            </a:pPr>
            <a:r>
              <a:rPr lang="en-US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39. </a:t>
            </a:r>
            <a:r>
              <a:rPr lang="ru-RU" dirty="0" smtClean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Структурное </a:t>
            </a:r>
            <a:r>
              <a:rPr lang="ru-RU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подразделение исполнительного органа области, городов республиканского значения, столицы, координирующее вопросы оказания государственных услуг, </a:t>
            </a:r>
            <a:r>
              <a:rPr lang="ru-RU" b="1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проводит Внутренний государственный контроль за качеством государственных услуг, оказываемых подведомственными организациями,</a:t>
            </a:r>
            <a:r>
              <a:rPr lang="ru-RU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а также физическими и юридическими лицами, координация деятельности которых осуществляется исполнительным органом области, городов республиканского значения, столицы.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830" y="3134362"/>
            <a:ext cx="3031494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В соответствии со статьей 134 Предпринимательского кодекса Республики Казахстан </a:t>
            </a:r>
            <a:r>
              <a:rPr lang="ru-RU" dirty="0" smtClean="0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государственный </a:t>
            </a:r>
            <a:r>
              <a:rPr lang="ru-RU" dirty="0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контроль подразделяется на </a:t>
            </a:r>
            <a:r>
              <a:rPr lang="ru-RU" b="1" dirty="0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внешний и </a:t>
            </a:r>
            <a:r>
              <a:rPr lang="ru-RU" b="1" dirty="0" smtClean="0">
                <a:solidFill>
                  <a:srgbClr val="00B05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внутренний</a:t>
            </a:r>
            <a:endParaRPr lang="ru-RU" dirty="0">
              <a:solidFill>
                <a:srgbClr val="00B050"/>
              </a:solidFill>
              <a:latin typeface="Neo Sans Cyr" panose="020B05030000000000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4573" y="443829"/>
            <a:ext cx="12216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solidFill>
                  <a:srgbClr val="142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Cyr" panose="020B0503000000000004" pitchFamily="34" charset="0"/>
                <a:cs typeface="Arial" panose="020B0604020202020204" pitchFamily="34" charset="0"/>
              </a:rPr>
              <a:t>Внутренний контроль</a:t>
            </a:r>
            <a:endParaRPr lang="ru-RU" sz="3200" dirty="0">
              <a:solidFill>
                <a:srgbClr val="142F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Cyr" panose="020B05030000000000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4"/>
          <p:cNvSpPr/>
          <p:nvPr/>
        </p:nvSpPr>
        <p:spPr>
          <a:xfrm rot="5400000">
            <a:off x="2305275" y="4487100"/>
            <a:ext cx="2761906" cy="56430"/>
          </a:xfrm>
          <a:custGeom>
            <a:avLst/>
            <a:gdLst/>
            <a:ahLst/>
            <a:cxnLst/>
            <a:rect l="l" t="t" r="r" b="b"/>
            <a:pathLst>
              <a:path w="15240000">
                <a:moveTo>
                  <a:pt x="0" y="0"/>
                </a:moveTo>
                <a:lnTo>
                  <a:pt x="15240003" y="0"/>
                </a:lnTo>
              </a:path>
            </a:pathLst>
          </a:custGeom>
          <a:ln w="23812">
            <a:solidFill>
              <a:srgbClr val="051547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1080"/>
          </a:p>
        </p:txBody>
      </p:sp>
    </p:spTree>
    <p:extLst>
      <p:ext uri="{BB962C8B-B14F-4D97-AF65-F5344CB8AC3E}">
        <p14:creationId xmlns:p14="http://schemas.microsoft.com/office/powerpoint/2010/main" val="364385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95500" y="2090720"/>
            <a:ext cx="9842500" cy="261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Совместный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приказ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Председателя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Агентства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Республики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Казахстан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по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делам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государственной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службы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от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мая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2023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года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№ 102 и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и.о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Министра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национальной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экономики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Республики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Казахстан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от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мая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2023 </a:t>
            </a:r>
            <a:r>
              <a:rPr lang="en-US" sz="2400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года</a:t>
            </a:r>
            <a:r>
              <a:rPr lang="en-US" sz="2400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№ 57. </a:t>
            </a:r>
            <a:endParaRPr lang="ru-RU" sz="2400" dirty="0">
              <a:solidFill>
                <a:srgbClr val="002060"/>
              </a:solidFill>
              <a:latin typeface="Neo Sans Cyr" panose="020B05030000000000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Об</a:t>
            </a:r>
            <a:r>
              <a:rPr lang="en-US" sz="2400" b="1" dirty="0" smtClean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утверждении</a:t>
            </a:r>
            <a:r>
              <a:rPr lang="en-US" sz="2400" b="1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критериев</a:t>
            </a:r>
            <a:r>
              <a:rPr lang="en-US" sz="2400" b="1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оценки</a:t>
            </a:r>
            <a:r>
              <a:rPr lang="en-US" sz="2400" b="1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степени</a:t>
            </a:r>
            <a:r>
              <a:rPr lang="en-US" sz="2400" b="1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риска</a:t>
            </a:r>
            <a:r>
              <a:rPr lang="en-US" sz="2400" b="1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и </a:t>
            </a:r>
            <a:r>
              <a:rPr lang="en-US" sz="2400" b="1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проверочного</a:t>
            </a:r>
            <a:r>
              <a:rPr lang="en-US" sz="2400" b="1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листа</a:t>
            </a:r>
            <a:r>
              <a:rPr lang="en-US" sz="2400" b="1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по</a:t>
            </a:r>
            <a:r>
              <a:rPr lang="en-US" sz="2400" b="1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соблюдению</a:t>
            </a:r>
            <a:r>
              <a:rPr lang="en-US" sz="2400" b="1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законодательства</a:t>
            </a:r>
            <a:r>
              <a:rPr lang="en-US" sz="2400" b="1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в </a:t>
            </a:r>
            <a:r>
              <a:rPr lang="en-US" sz="2400" b="1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сфере</a:t>
            </a:r>
            <a:r>
              <a:rPr lang="en-US" sz="2400" b="1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оказания</a:t>
            </a:r>
            <a:r>
              <a:rPr lang="en-US" sz="2400" b="1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государственных</a:t>
            </a:r>
            <a:r>
              <a:rPr lang="en-US" sz="2400" b="1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услуг</a:t>
            </a:r>
            <a:endParaRPr lang="ru-RU" sz="2400" b="1" dirty="0">
              <a:solidFill>
                <a:srgbClr val="002060"/>
              </a:solidFill>
              <a:latin typeface="Neo Sans Cyr" panose="020B050300000000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" b="5844"/>
          <a:stretch>
            <a:fillRect/>
          </a:stretch>
        </p:blipFill>
        <p:spPr>
          <a:xfrm flipH="1">
            <a:off x="101600" y="2596651"/>
            <a:ext cx="1678994" cy="16002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-24573" y="862929"/>
            <a:ext cx="12216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К</a:t>
            </a:r>
            <a:r>
              <a:rPr lang="en-US" sz="3200" b="1" dirty="0" err="1" smtClean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ритери</a:t>
            </a:r>
            <a:r>
              <a:rPr lang="kk-KZ" sz="3200" b="1" dirty="0" smtClean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ий</a:t>
            </a:r>
            <a:r>
              <a:rPr lang="en-US" sz="3200" b="1" dirty="0" smtClean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оценки</a:t>
            </a:r>
            <a:r>
              <a:rPr lang="en-US" sz="3200" b="1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степени</a:t>
            </a:r>
            <a:r>
              <a:rPr lang="en-US" sz="3200" b="1" dirty="0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eo Sans Cyr" panose="020B0503000000000004" pitchFamily="34" charset="0"/>
                <a:cs typeface="Arial" panose="020B0604020202020204" pitchFamily="34" charset="0"/>
              </a:rPr>
              <a:t>риска</a:t>
            </a:r>
            <a:endParaRPr lang="ru-RU" sz="3200" dirty="0">
              <a:solidFill>
                <a:srgbClr val="142F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Cyr" panose="020B050300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1600</Words>
  <Application>Microsoft Office PowerPoint</Application>
  <PresentationFormat>Произвольный</PresentationFormat>
  <Paragraphs>188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Жазира Асанова</dc:creator>
  <cp:lastModifiedBy>HP</cp:lastModifiedBy>
  <cp:revision>243</cp:revision>
  <cp:lastPrinted>2018-11-16T08:52:22Z</cp:lastPrinted>
  <dcterms:created xsi:type="dcterms:W3CDTF">2018-09-12T03:07:08Z</dcterms:created>
  <dcterms:modified xsi:type="dcterms:W3CDTF">2024-06-27T08:44:42Z</dcterms:modified>
</cp:coreProperties>
</file>